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1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824" autoAdjust="0"/>
  </p:normalViewPr>
  <p:slideViewPr>
    <p:cSldViewPr snapToGrid="0" snapToObjects="1">
      <p:cViewPr>
        <p:scale>
          <a:sx n="100" d="100"/>
          <a:sy n="100" d="100"/>
        </p:scale>
        <p:origin x="-2176" y="64"/>
      </p:cViewPr>
      <p:guideLst>
        <p:guide orient="horz" pos="2160"/>
        <p:guide pos="2880"/>
      </p:guideLst>
    </p:cSldViewPr>
  </p:slideViewPr>
  <p:notesTextViewPr>
    <p:cViewPr>
      <p:scale>
        <a:sx n="100" d="100"/>
        <a:sy n="100" d="100"/>
      </p:scale>
      <p:origin x="0" y="144"/>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360"/>
              </a:spcBef>
              <a:spcAft>
                <a:spcPts val="0"/>
              </a:spcAft>
              <a:defRPr sz="1200" b="0" i="0" u="none" strike="noStrike" cap="none">
                <a:solidFill>
                  <a:schemeClr val="dk1"/>
                </a:solidFill>
                <a:latin typeface="Arial"/>
                <a:ea typeface="Arial"/>
                <a:cs typeface="Arial"/>
                <a:sym typeface="Arial"/>
              </a:defRPr>
            </a:lvl2pPr>
            <a:lvl3pPr marL="914400" marR="0" lvl="2" indent="0" algn="l" rtl="0">
              <a:spcBef>
                <a:spcPts val="360"/>
              </a:spcBef>
              <a:spcAft>
                <a:spcPts val="0"/>
              </a:spcAft>
              <a:defRPr sz="1200" b="0" i="0" u="none" strike="noStrike" cap="none">
                <a:solidFill>
                  <a:schemeClr val="dk1"/>
                </a:solidFill>
                <a:latin typeface="Arial"/>
                <a:ea typeface="Arial"/>
                <a:cs typeface="Arial"/>
                <a:sym typeface="Arial"/>
              </a:defRPr>
            </a:lvl3pPr>
            <a:lvl4pPr marL="1371600" marR="0" lvl="3" indent="0" algn="l" rtl="0">
              <a:spcBef>
                <a:spcPts val="360"/>
              </a:spcBef>
              <a:spcAft>
                <a:spcPts val="0"/>
              </a:spcAft>
              <a:defRPr sz="1200" b="0" i="0" u="none" strike="noStrike" cap="none">
                <a:solidFill>
                  <a:schemeClr val="dk1"/>
                </a:solidFill>
                <a:latin typeface="Arial"/>
                <a:ea typeface="Arial"/>
                <a:cs typeface="Arial"/>
                <a:sym typeface="Arial"/>
              </a:defRPr>
            </a:lvl4pPr>
            <a:lvl5pPr marL="1828800" marR="0" lvl="4" indent="0" algn="l" rtl="0">
              <a:spcBef>
                <a:spcPts val="360"/>
              </a:spcBef>
              <a:spcAft>
                <a:spcPts val="0"/>
              </a:spcAft>
              <a:defRPr sz="1200" b="0" i="0" u="none" strike="noStrike" cap="none">
                <a:solidFill>
                  <a:schemeClr val="dk1"/>
                </a:solidFill>
                <a:latin typeface="Arial"/>
                <a:ea typeface="Arial"/>
                <a:cs typeface="Arial"/>
                <a:sym typeface="Arial"/>
              </a:defRPr>
            </a:lvl5pPr>
            <a:lvl6pPr marL="2286000" marR="0" lvl="5" indent="0" algn="l" rtl="0">
              <a:spcBef>
                <a:spcPts val="0"/>
              </a:spcBef>
              <a:defRPr sz="1200" b="0" i="0" u="none" strike="noStrike" cap="none">
                <a:solidFill>
                  <a:schemeClr val="dk1"/>
                </a:solidFill>
                <a:latin typeface="Calibri"/>
                <a:ea typeface="Calibri"/>
                <a:cs typeface="Calibri"/>
                <a:sym typeface="Calibri"/>
              </a:defRPr>
            </a:lvl6pPr>
            <a:lvl7pPr marL="2743200" marR="0" lvl="6" indent="0" algn="l" rtl="0">
              <a:spcBef>
                <a:spcPts val="0"/>
              </a:spcBef>
              <a:defRPr sz="1200" b="0" i="0" u="none" strike="noStrike" cap="none">
                <a:solidFill>
                  <a:schemeClr val="dk1"/>
                </a:solidFill>
                <a:latin typeface="Calibri"/>
                <a:ea typeface="Calibri"/>
                <a:cs typeface="Calibri"/>
                <a:sym typeface="Calibri"/>
              </a:defRPr>
            </a:lvl7pPr>
            <a:lvl8pPr marL="3200400" marR="0" lvl="7" indent="0" algn="l" rtl="0">
              <a:spcBef>
                <a:spcPts val="0"/>
              </a:spcBef>
              <a:defRPr sz="1200" b="0" i="0" u="none" strike="noStrike" cap="none">
                <a:solidFill>
                  <a:schemeClr val="dk1"/>
                </a:solidFill>
                <a:latin typeface="Calibri"/>
                <a:ea typeface="Calibri"/>
                <a:cs typeface="Calibri"/>
                <a:sym typeface="Calibri"/>
              </a:defRPr>
            </a:lvl8pPr>
            <a:lvl9pPr marL="3657600" marR="0" lvl="8" indent="0" algn="l" rtl="0">
              <a:spcBef>
                <a:spcPts val="0"/>
              </a:spcBef>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40159968"/>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http://www3.dbu.edu/mitchell/postcold.htm"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amazon.com/exec/obidos/ASIN/0029756200/oneworldnatioonl" TargetMode="External"/><Relationship Id="rId4" Type="http://schemas.openxmlformats.org/officeDocument/2006/relationships/hyperlink" Target="http://www.nationsonline.org/oneworld/country-government-gross-debt.htm" TargetMode="External"/><Relationship Id="rId5" Type="http://schemas.openxmlformats.org/officeDocument/2006/relationships/hyperlink" Target="http://www.nationsonline.org/oneworld/information_sources.html" TargetMode="External"/><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171450" lvl="0" indent="-171450" rtl="0">
              <a:lnSpc>
                <a:spcPct val="115000"/>
              </a:lnSpc>
              <a:spcBef>
                <a:spcPts val="0"/>
              </a:spcBef>
              <a:buFont typeface="Arial"/>
              <a:buChar char="•"/>
            </a:pPr>
            <a:r>
              <a:rPr lang="en-US" sz="1100" dirty="0"/>
              <a:t>For more information on the material presented in the notes see the References section.</a:t>
            </a:r>
          </a:p>
          <a:p>
            <a:pPr marL="457200" lvl="0" indent="-298450" rtl="0">
              <a:lnSpc>
                <a:spcPct val="115000"/>
              </a:lnSpc>
              <a:spcBef>
                <a:spcPts val="0"/>
              </a:spcBef>
              <a:buSzPct val="100000"/>
              <a:buFont typeface="Arial"/>
              <a:buChar char="•"/>
            </a:pPr>
            <a:r>
              <a:rPr lang="en-US" sz="1100" dirty="0"/>
              <a:t>Important definitions for the lecture: </a:t>
            </a:r>
          </a:p>
          <a:p>
            <a:pPr marL="914400" lvl="1" indent="-298450" rtl="0">
              <a:lnSpc>
                <a:spcPct val="115000"/>
              </a:lnSpc>
              <a:spcBef>
                <a:spcPts val="0"/>
              </a:spcBef>
              <a:buSzPct val="100000"/>
              <a:buFont typeface="Arial"/>
              <a:buChar char="•"/>
            </a:pPr>
            <a:r>
              <a:rPr lang="en-US" sz="1100" b="1" dirty="0"/>
              <a:t>“colonialism: </a:t>
            </a:r>
            <a:r>
              <a:rPr lang="en-US" sz="1100" dirty="0"/>
              <a:t>The imperialist expansion of Europe into the rest of the world during the last four hundred years in which a dominant imperium or center carried on a relationship of control and influence over its margins or colonies. This relationship tended to extend to social, pedagogical, economic, political, and broadly culturally exchanges often with a hierarchical European settler class and local, </a:t>
            </a:r>
            <a:r>
              <a:rPr lang="en-US" sz="1100" dirty="0" smtClean="0"/>
              <a:t>educated </a:t>
            </a:r>
            <a:r>
              <a:rPr lang="en-US" sz="1100" dirty="0"/>
              <a:t>elite class forming layers between the European "mother" nation and the various indigenous peoples who were controlled. Such a system carried within it inherent notions of racial inferiority and exotic otherness.</a:t>
            </a:r>
          </a:p>
          <a:p>
            <a:pPr marL="914400" lvl="1" indent="-298450" rtl="0">
              <a:lnSpc>
                <a:spcPct val="115000"/>
              </a:lnSpc>
              <a:spcBef>
                <a:spcPts val="0"/>
              </a:spcBef>
              <a:buSzPct val="100000"/>
              <a:buFont typeface="Arial"/>
              <a:buChar char="•"/>
            </a:pPr>
            <a:r>
              <a:rPr lang="en-US" sz="1100" b="1" dirty="0"/>
              <a:t>post-colonialism: </a:t>
            </a:r>
            <a:r>
              <a:rPr lang="en-US" sz="1100" dirty="0"/>
              <a:t>Broadly a study of the effects of colonialism on cultures and societies. It is concerned with both how European nations conquered and controlled "Third World" cultures and how these groups have since responded to and resisted those encroachments. Post-colonialism, as both a body of theory and a study of political and cultural change, has gone and continues to go through three broad stages:</a:t>
            </a:r>
          </a:p>
          <a:p>
            <a:pPr marL="1371600" lvl="2" indent="-298450" rtl="0">
              <a:lnSpc>
                <a:spcPct val="115000"/>
              </a:lnSpc>
              <a:spcBef>
                <a:spcPts val="0"/>
              </a:spcBef>
              <a:buSzPct val="100000"/>
              <a:buFont typeface="Arial"/>
              <a:buChar char="•"/>
            </a:pPr>
            <a:r>
              <a:rPr lang="en-US" sz="1100" dirty="0"/>
              <a:t>an initial awareness of the social, psychological, and cultural inferiority enforced by being in a colonized state</a:t>
            </a:r>
          </a:p>
          <a:p>
            <a:pPr marL="1371600" lvl="2" indent="-298450" rtl="0">
              <a:lnSpc>
                <a:spcPct val="115000"/>
              </a:lnSpc>
              <a:spcBef>
                <a:spcPts val="0"/>
              </a:spcBef>
              <a:buSzPct val="100000"/>
              <a:buFont typeface="Arial"/>
              <a:buChar char="•"/>
            </a:pPr>
            <a:r>
              <a:rPr lang="en-US" sz="1100" dirty="0"/>
              <a:t>the struggle for ethnic, cultural, and political autonomy</a:t>
            </a:r>
          </a:p>
          <a:p>
            <a:pPr marL="1371600" lvl="2" indent="-298450" rtl="0">
              <a:lnSpc>
                <a:spcPct val="115000"/>
              </a:lnSpc>
              <a:spcBef>
                <a:spcPts val="0"/>
              </a:spcBef>
              <a:buSzPct val="100000"/>
              <a:buFont typeface="Arial"/>
              <a:buChar char="•"/>
            </a:pPr>
            <a:r>
              <a:rPr lang="en-US" sz="1100" dirty="0"/>
              <a:t>a growing awareness of cultural overlap and hybridity”</a:t>
            </a:r>
          </a:p>
          <a:p>
            <a:pPr marL="1828800" lvl="3" indent="-298450" rtl="0">
              <a:lnSpc>
                <a:spcPct val="115000"/>
              </a:lnSpc>
              <a:spcBef>
                <a:spcPts val="0"/>
              </a:spcBef>
              <a:buSzPct val="100000"/>
              <a:buFont typeface="Arial"/>
              <a:buChar char="•"/>
            </a:pPr>
            <a:r>
              <a:rPr lang="en-US" sz="1100" dirty="0"/>
              <a:t>Source: http://www3.dbu.edu/</a:t>
            </a:r>
            <a:r>
              <a:rPr lang="en-US" sz="1100" dirty="0" err="1"/>
              <a:t>mitchell</a:t>
            </a:r>
            <a:r>
              <a:rPr lang="en-US" sz="1100" dirty="0"/>
              <a:t>/</a:t>
            </a:r>
            <a:r>
              <a:rPr lang="en-US" sz="1100" dirty="0" err="1"/>
              <a:t>postcold.htm</a:t>
            </a:r>
            <a:endParaRPr lang="en-US" sz="1100" dirty="0"/>
          </a:p>
          <a:p>
            <a:pPr lvl="0">
              <a:spcBef>
                <a:spcPts val="0"/>
              </a:spcBef>
              <a:buNone/>
            </a:pPr>
            <a:endParaRPr dirty="0"/>
          </a:p>
        </p:txBody>
      </p:sp>
      <p:sp>
        <p:nvSpPr>
          <p:cNvPr id="59" name="Shape 5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9" name="Shape 12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lnSpc>
                <a:spcPct val="115000"/>
              </a:lnSpc>
              <a:spcBef>
                <a:spcPts val="0"/>
              </a:spcBef>
              <a:buClr>
                <a:schemeClr val="dk1"/>
              </a:buClr>
              <a:buSzPct val="100000"/>
              <a:buChar char="●"/>
            </a:pPr>
            <a:r>
              <a:rPr lang="en-US" sz="1100"/>
              <a:t>Postcolonialism can help us understand disease and neglected tropical disease. </a:t>
            </a:r>
          </a:p>
          <a:p>
            <a:pPr marL="914400" lvl="1" indent="-298450" rtl="0">
              <a:lnSpc>
                <a:spcPct val="115000"/>
              </a:lnSpc>
              <a:spcBef>
                <a:spcPts val="0"/>
              </a:spcBef>
              <a:buClr>
                <a:schemeClr val="dk1"/>
              </a:buClr>
              <a:buSzPct val="100000"/>
              <a:buChar char="○"/>
            </a:pPr>
            <a:r>
              <a:rPr lang="en-US" sz="1100"/>
              <a:t>tropical disease exists in the fractures left by the colonial empire. </a:t>
            </a:r>
          </a:p>
          <a:p>
            <a:pPr marL="914400" lvl="1" indent="-298450" rtl="0">
              <a:lnSpc>
                <a:spcPct val="115000"/>
              </a:lnSpc>
              <a:spcBef>
                <a:spcPts val="0"/>
              </a:spcBef>
              <a:buClr>
                <a:schemeClr val="dk1"/>
              </a:buClr>
              <a:buSzPct val="100000"/>
              <a:buChar char="○"/>
            </a:pPr>
            <a:r>
              <a:rPr lang="en-US" sz="1100"/>
              <a:t>tropical diseases don’t happen in a vacuum. </a:t>
            </a:r>
          </a:p>
          <a:p>
            <a:pPr marL="914400" lvl="1" indent="-298450" rtl="0">
              <a:lnSpc>
                <a:spcPct val="115000"/>
              </a:lnSpc>
              <a:spcBef>
                <a:spcPts val="0"/>
              </a:spcBef>
              <a:buClr>
                <a:schemeClr val="dk1"/>
              </a:buClr>
              <a:buSzPct val="100000"/>
              <a:buChar char="○"/>
            </a:pPr>
            <a:r>
              <a:rPr lang="en-US" sz="1100"/>
              <a:t>the colonial era changed the way diseases moved among people. </a:t>
            </a:r>
          </a:p>
          <a:p>
            <a:pPr lvl="0" rtl="0">
              <a:spcBef>
                <a:spcPts val="0"/>
              </a:spcBef>
              <a:buNone/>
            </a:pPr>
            <a:endParaRPr/>
          </a:p>
          <a:p>
            <a:pPr lvl="0" rtl="0">
              <a:spcBef>
                <a:spcPts val="0"/>
              </a:spcBef>
              <a:buNone/>
            </a:pPr>
            <a:r>
              <a:rPr lang="en-US" sz="1000"/>
              <a:t>Image Courtesy of 123RF </a:t>
            </a:r>
          </a:p>
          <a:p>
            <a:pPr lvl="0">
              <a:spcBef>
                <a:spcPts val="0"/>
              </a:spcBef>
              <a:buNone/>
            </a:pPr>
            <a:endParaRPr/>
          </a:p>
        </p:txBody>
      </p:sp>
      <p:sp>
        <p:nvSpPr>
          <p:cNvPr id="130" name="Shape 130"/>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Clr>
                <a:schemeClr val="dk1"/>
              </a:buClr>
              <a:buSzPct val="100000"/>
              <a:buFont typeface="Arial"/>
              <a:buNone/>
            </a:pPr>
            <a:endParaRPr sz="1100"/>
          </a:p>
        </p:txBody>
      </p:sp>
      <p:sp>
        <p:nvSpPr>
          <p:cNvPr id="137" name="Shape 1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US" sz="1100" dirty="0"/>
              <a:t>Begin the lecture on postcolonial theory by showing this introductory video </a:t>
            </a:r>
            <a:r>
              <a:rPr lang="en-US" sz="1100" i="1" dirty="0"/>
              <a:t>Africa: States of Independence--The Scramble for Africa</a:t>
            </a:r>
            <a:r>
              <a:rPr lang="en-US" sz="1100" dirty="0"/>
              <a:t>. </a:t>
            </a:r>
          </a:p>
          <a:p>
            <a:pPr marL="457200" lvl="0" indent="-298450" rtl="0">
              <a:spcBef>
                <a:spcPts val="0"/>
              </a:spcBef>
              <a:buSzPct val="100000"/>
              <a:buFont typeface="Arial"/>
              <a:buChar char="•"/>
            </a:pPr>
            <a:r>
              <a:rPr lang="en-US" sz="1100" dirty="0"/>
              <a:t>Begin video at 8:58, end video at 10:42</a:t>
            </a:r>
          </a:p>
          <a:p>
            <a:pPr lvl="0" rtl="0">
              <a:spcBef>
                <a:spcPts val="0"/>
              </a:spcBef>
              <a:buNone/>
            </a:pPr>
            <a:endParaRPr sz="1100" dirty="0"/>
          </a:p>
          <a:p>
            <a:pPr lvl="0">
              <a:spcBef>
                <a:spcPts val="0"/>
              </a:spcBef>
              <a:buNone/>
            </a:pPr>
            <a:endParaRPr sz="1000" dirty="0"/>
          </a:p>
        </p:txBody>
      </p:sp>
      <p:sp>
        <p:nvSpPr>
          <p:cNvPr id="65" name="Shape 65"/>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171450" lvl="0" indent="-171450" rtl="0">
              <a:spcBef>
                <a:spcPts val="0"/>
              </a:spcBef>
              <a:buFont typeface="Arial"/>
              <a:buChar char="•"/>
            </a:pPr>
            <a:r>
              <a:rPr lang="en-US" sz="1100" dirty="0"/>
              <a:t>Background information on imperialism vs. colonialism</a:t>
            </a:r>
            <a:r>
              <a:rPr lang="en-US" sz="1100" dirty="0" smtClean="0"/>
              <a:t>.</a:t>
            </a:r>
          </a:p>
          <a:p>
            <a:pPr marL="171450" lvl="0" indent="-171450" rtl="0">
              <a:spcBef>
                <a:spcPts val="0"/>
              </a:spcBef>
              <a:buFont typeface="Arial"/>
              <a:buChar char="•"/>
            </a:pPr>
            <a:endParaRPr lang="en-US" sz="1100" dirty="0"/>
          </a:p>
          <a:p>
            <a:pPr marL="914400" lvl="1" indent="-298450" rtl="0">
              <a:spcBef>
                <a:spcPts val="0"/>
              </a:spcBef>
              <a:buClr>
                <a:srgbClr val="1A1A1A"/>
              </a:buClr>
              <a:buSzPct val="100000"/>
              <a:buFont typeface="Arial"/>
              <a:buChar char="•"/>
            </a:pPr>
            <a:r>
              <a:rPr lang="en-US" sz="1100" b="1" dirty="0">
                <a:solidFill>
                  <a:srgbClr val="1A1A1A"/>
                </a:solidFill>
                <a:highlight>
                  <a:srgbClr val="FFFFFF"/>
                </a:highlight>
              </a:rPr>
              <a:t>Colonialism </a:t>
            </a:r>
            <a:r>
              <a:rPr lang="en-US" sz="1100" dirty="0">
                <a:solidFill>
                  <a:srgbClr val="1A1A1A"/>
                </a:solidFill>
                <a:highlight>
                  <a:srgbClr val="FFFFFF"/>
                </a:highlight>
              </a:rPr>
              <a:t>is a practice of domination, which involves the subjugation of one people to another. One of the difficulties in defining colonialism is that it is hard to distinguish it from imperialism. Frequently the two concepts are treated as synonyms. Like colonialism, </a:t>
            </a:r>
            <a:r>
              <a:rPr lang="en-US" sz="1100" b="1" dirty="0">
                <a:solidFill>
                  <a:srgbClr val="1A1A1A"/>
                </a:solidFill>
                <a:highlight>
                  <a:srgbClr val="FFFFFF"/>
                </a:highlight>
              </a:rPr>
              <a:t>imperialism </a:t>
            </a:r>
            <a:r>
              <a:rPr lang="en-US" sz="1100" dirty="0">
                <a:solidFill>
                  <a:srgbClr val="1A1A1A"/>
                </a:solidFill>
                <a:highlight>
                  <a:srgbClr val="FFFFFF"/>
                </a:highlight>
              </a:rPr>
              <a:t>also involves political and economic control over a dependent territory. </a:t>
            </a:r>
            <a:endParaRPr lang="en-US" sz="1100" dirty="0" smtClean="0">
              <a:solidFill>
                <a:srgbClr val="1A1A1A"/>
              </a:solidFill>
              <a:highlight>
                <a:srgbClr val="FFFFFF"/>
              </a:highlight>
            </a:endParaRPr>
          </a:p>
          <a:p>
            <a:pPr marL="914400" lvl="1" indent="-298450" rtl="0">
              <a:spcBef>
                <a:spcPts val="0"/>
              </a:spcBef>
              <a:buClr>
                <a:srgbClr val="1A1A1A"/>
              </a:buClr>
              <a:buSzPct val="100000"/>
              <a:buFont typeface="Arial"/>
              <a:buChar char="•"/>
            </a:pPr>
            <a:endParaRPr lang="en-US" sz="1100" dirty="0">
              <a:solidFill>
                <a:srgbClr val="1A1A1A"/>
              </a:solidFill>
              <a:highlight>
                <a:srgbClr val="FFFFFF"/>
              </a:highlight>
            </a:endParaRPr>
          </a:p>
          <a:p>
            <a:pPr marL="914400" lvl="1" indent="-298450" rtl="0">
              <a:spcBef>
                <a:spcPts val="0"/>
              </a:spcBef>
              <a:buClr>
                <a:srgbClr val="1A1A1A"/>
              </a:buClr>
              <a:buSzPct val="100000"/>
              <a:buFont typeface="Arial"/>
              <a:buChar char="•"/>
            </a:pPr>
            <a:r>
              <a:rPr lang="en-US" sz="1100" dirty="0">
                <a:solidFill>
                  <a:srgbClr val="1A1A1A"/>
                </a:solidFill>
                <a:highlight>
                  <a:srgbClr val="FFFFFF"/>
                </a:highlight>
              </a:rPr>
              <a:t>The etymology of colonialism and imperialism provides some clues about how they differ:  </a:t>
            </a:r>
          </a:p>
          <a:p>
            <a:pPr marL="1371600" lvl="2" indent="-298450" rtl="0">
              <a:spcBef>
                <a:spcPts val="0"/>
              </a:spcBef>
              <a:buClr>
                <a:srgbClr val="1A1A1A"/>
              </a:buClr>
              <a:buSzPct val="100000"/>
              <a:buFont typeface="Arial"/>
              <a:buChar char="•"/>
            </a:pPr>
            <a:r>
              <a:rPr lang="en-US" sz="1100" dirty="0">
                <a:solidFill>
                  <a:srgbClr val="1A1A1A"/>
                </a:solidFill>
                <a:highlight>
                  <a:srgbClr val="FFFFFF"/>
                </a:highlight>
              </a:rPr>
              <a:t>The term colony comes from the Latin word </a:t>
            </a:r>
            <a:r>
              <a:rPr lang="en-US" sz="1100" i="1" dirty="0" err="1">
                <a:solidFill>
                  <a:srgbClr val="1A1A1A"/>
                </a:solidFill>
                <a:highlight>
                  <a:srgbClr val="FFFFFF"/>
                </a:highlight>
              </a:rPr>
              <a:t>colonus</a:t>
            </a:r>
            <a:r>
              <a:rPr lang="en-US" sz="1100" dirty="0">
                <a:solidFill>
                  <a:srgbClr val="1A1A1A"/>
                </a:solidFill>
                <a:highlight>
                  <a:srgbClr val="FFFFFF"/>
                </a:highlight>
              </a:rPr>
              <a:t>, meaning farmer. This root reminds us that the practice of colonialism usually involved the transfer of population to a new territory, where the arrivals lived as permanent settlers while maintaining political allegiance to their country of origin.</a:t>
            </a:r>
          </a:p>
          <a:p>
            <a:pPr marL="1371600" lvl="2" indent="-298450" rtl="0">
              <a:spcBef>
                <a:spcPts val="0"/>
              </a:spcBef>
              <a:buClr>
                <a:srgbClr val="1A1A1A"/>
              </a:buClr>
              <a:buSzPct val="100000"/>
              <a:buFont typeface="Arial"/>
              <a:buChar char="•"/>
            </a:pPr>
            <a:r>
              <a:rPr lang="en-US" sz="1100" dirty="0">
                <a:solidFill>
                  <a:srgbClr val="1A1A1A"/>
                </a:solidFill>
                <a:highlight>
                  <a:srgbClr val="FFFFFF"/>
                </a:highlight>
              </a:rPr>
              <a:t>Imperialism, on the other hand, comes from the Latin term </a:t>
            </a:r>
            <a:r>
              <a:rPr lang="en-US" sz="1100" i="1" dirty="0">
                <a:solidFill>
                  <a:srgbClr val="1A1A1A"/>
                </a:solidFill>
                <a:highlight>
                  <a:srgbClr val="FFFFFF"/>
                </a:highlight>
              </a:rPr>
              <a:t>imperium</a:t>
            </a:r>
            <a:r>
              <a:rPr lang="en-US" sz="1100" dirty="0">
                <a:solidFill>
                  <a:srgbClr val="1A1A1A"/>
                </a:solidFill>
                <a:highlight>
                  <a:srgbClr val="FFFFFF"/>
                </a:highlight>
              </a:rPr>
              <a:t>, meaning to command. The term imperialism draws attention to the way that one country exercises power over another, whether through settlement, sovereignty, or indirect mechanisms of control. </a:t>
            </a:r>
          </a:p>
          <a:p>
            <a:pPr marL="1828800" lvl="3" indent="-298450" rtl="0">
              <a:spcBef>
                <a:spcPts val="0"/>
              </a:spcBef>
              <a:buClr>
                <a:srgbClr val="1A1A1A"/>
              </a:buClr>
              <a:buSzPct val="100000"/>
              <a:buFont typeface="Arial"/>
              <a:buChar char="•"/>
            </a:pPr>
            <a:r>
              <a:rPr lang="en-US" sz="1100" dirty="0">
                <a:solidFill>
                  <a:srgbClr val="1A1A1A"/>
                </a:solidFill>
                <a:highlight>
                  <a:srgbClr val="FFFFFF"/>
                </a:highlight>
              </a:rPr>
              <a:t>(Source: “Colonialism,” see references.) </a:t>
            </a:r>
          </a:p>
          <a:p>
            <a:pPr lvl="0" rtl="0">
              <a:spcBef>
                <a:spcPts val="0"/>
              </a:spcBef>
              <a:buNone/>
            </a:pPr>
            <a:endParaRPr sz="1100" dirty="0">
              <a:solidFill>
                <a:srgbClr val="1A1A1A"/>
              </a:solidFill>
              <a:highlight>
                <a:srgbClr val="FFFFFF"/>
              </a:highlight>
            </a:endParaRPr>
          </a:p>
          <a:p>
            <a:pPr lvl="0">
              <a:spcBef>
                <a:spcPts val="0"/>
              </a:spcBef>
              <a:buNone/>
            </a:pPr>
            <a:r>
              <a:rPr lang="en-US" sz="1000" dirty="0">
                <a:solidFill>
                  <a:srgbClr val="1A1A1A"/>
                </a:solidFill>
                <a:highlight>
                  <a:srgbClr val="FFFFFF"/>
                </a:highlight>
              </a:rPr>
              <a:t>Image Courtesy of Jacob Green </a:t>
            </a:r>
          </a:p>
        </p:txBody>
      </p:sp>
      <p:sp>
        <p:nvSpPr>
          <p:cNvPr id="72" name="Shape 7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Shape 7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171450" lvl="0" indent="-171450" rtl="0">
              <a:lnSpc>
                <a:spcPct val="100000"/>
              </a:lnSpc>
              <a:spcBef>
                <a:spcPts val="0"/>
              </a:spcBef>
              <a:buFont typeface="Arial"/>
              <a:buChar char="•"/>
            </a:pPr>
            <a:r>
              <a:rPr lang="en-US" sz="1100" dirty="0">
                <a:solidFill>
                  <a:srgbClr val="000000"/>
                </a:solidFill>
              </a:rPr>
              <a:t>Background Information on “The White Man’s Burden”</a:t>
            </a:r>
            <a:r>
              <a:rPr lang="en-US" sz="1100" dirty="0" smtClean="0">
                <a:solidFill>
                  <a:srgbClr val="000000"/>
                </a:solidFill>
              </a:rPr>
              <a:t>:</a:t>
            </a:r>
          </a:p>
          <a:p>
            <a:pPr marL="171450" lvl="0" indent="-171450" rtl="0">
              <a:lnSpc>
                <a:spcPct val="100000"/>
              </a:lnSpc>
              <a:spcBef>
                <a:spcPts val="0"/>
              </a:spcBef>
              <a:buFont typeface="Arial"/>
              <a:buChar char="•"/>
            </a:pPr>
            <a:endParaRPr lang="en-US" sz="1100" dirty="0">
              <a:solidFill>
                <a:srgbClr val="000000"/>
              </a:solidFill>
            </a:endParaRPr>
          </a:p>
          <a:p>
            <a:pPr marL="457200" lvl="0" indent="-298450" rtl="0">
              <a:lnSpc>
                <a:spcPct val="100000"/>
              </a:lnSpc>
              <a:spcBef>
                <a:spcPts val="0"/>
              </a:spcBef>
              <a:buClr>
                <a:srgbClr val="000000"/>
              </a:buClr>
              <a:buSzPct val="100000"/>
              <a:buFont typeface="Arial"/>
              <a:buChar char="•"/>
            </a:pPr>
            <a:r>
              <a:rPr lang="en-US" sz="1100" dirty="0">
                <a:solidFill>
                  <a:srgbClr val="000000"/>
                </a:solidFill>
              </a:rPr>
              <a:t>In February 1899, British poet Rudyard Kipling wrote a poem entitled </a:t>
            </a:r>
            <a:r>
              <a:rPr lang="en-US" sz="1100" i="1" dirty="0">
                <a:solidFill>
                  <a:srgbClr val="000000"/>
                </a:solidFill>
              </a:rPr>
              <a:t>The White Man’s Burden: The United States and The Philippine Islands</a:t>
            </a:r>
            <a:r>
              <a:rPr lang="en-US" sz="1100" dirty="0">
                <a:solidFill>
                  <a:srgbClr val="000000"/>
                </a:solidFill>
              </a:rPr>
              <a:t>. In the poem, Kipling urged the U.S. to take up the “burden” of empire, as had Britain and other European nations. The poem appears to be a call to white men to colonize and rule other nations for the benefit of those people (both the people and the duty can be seen as representing the “burden”). </a:t>
            </a:r>
            <a:endParaRPr lang="en-US" sz="1100" dirty="0" smtClean="0">
              <a:solidFill>
                <a:srgbClr val="000000"/>
              </a:solidFill>
            </a:endParaRPr>
          </a:p>
          <a:p>
            <a:pPr marL="457200" lvl="0" indent="-298450" rtl="0">
              <a:lnSpc>
                <a:spcPct val="100000"/>
              </a:lnSpc>
              <a:spcBef>
                <a:spcPts val="0"/>
              </a:spcBef>
              <a:buClr>
                <a:srgbClr val="000000"/>
              </a:buClr>
              <a:buSzPct val="100000"/>
              <a:buFont typeface="Arial"/>
              <a:buChar char="•"/>
            </a:pPr>
            <a:endParaRPr lang="en-US" sz="1100" dirty="0">
              <a:solidFill>
                <a:srgbClr val="000000"/>
              </a:solidFill>
            </a:endParaRPr>
          </a:p>
          <a:p>
            <a:pPr marL="457200" lvl="0" indent="-298450" rtl="0">
              <a:lnSpc>
                <a:spcPct val="100000"/>
              </a:lnSpc>
              <a:spcBef>
                <a:spcPts val="0"/>
              </a:spcBef>
              <a:buClr>
                <a:srgbClr val="000000"/>
              </a:buClr>
              <a:buSzPct val="100000"/>
              <a:buFont typeface="Arial"/>
              <a:buChar char="•"/>
            </a:pPr>
            <a:r>
              <a:rPr lang="en-US" sz="1100" dirty="0">
                <a:solidFill>
                  <a:srgbClr val="000000"/>
                </a:solidFill>
              </a:rPr>
              <a:t>Imperialists in the United States understood the phrase, “white man’s burden,” as justifying imperialism as a noble undertaking. Both the poem and its theme have become symbolic of both Eurocentric racism and Western aspiration to industrialize underdeveloped nations. </a:t>
            </a:r>
          </a:p>
          <a:p>
            <a:pPr marL="914400" lvl="1" indent="-298450" rtl="0">
              <a:lnSpc>
                <a:spcPct val="100000"/>
              </a:lnSpc>
              <a:spcBef>
                <a:spcPts val="0"/>
              </a:spcBef>
              <a:buClr>
                <a:srgbClr val="000000"/>
              </a:buClr>
              <a:buSzPct val="100000"/>
              <a:buFont typeface="Arial"/>
              <a:buChar char="•"/>
            </a:pPr>
            <a:r>
              <a:rPr lang="en-US" sz="1100" dirty="0">
                <a:solidFill>
                  <a:srgbClr val="000000"/>
                </a:solidFill>
              </a:rPr>
              <a:t>(Source: </a:t>
            </a:r>
            <a:r>
              <a:rPr lang="en-US" sz="1100" i="1" dirty="0">
                <a:solidFill>
                  <a:srgbClr val="000000"/>
                </a:solidFill>
              </a:rPr>
              <a:t>Beyond the Masks: Race, Gender, and Subjectivity, </a:t>
            </a:r>
            <a:r>
              <a:rPr lang="en-US" sz="1100" dirty="0">
                <a:solidFill>
                  <a:srgbClr val="000000"/>
                </a:solidFill>
              </a:rPr>
              <a:t>see references</a:t>
            </a:r>
            <a:r>
              <a:rPr lang="en-US" sz="1100" dirty="0" smtClean="0">
                <a:solidFill>
                  <a:srgbClr val="000000"/>
                </a:solidFill>
              </a:rPr>
              <a:t>)</a:t>
            </a:r>
            <a:endParaRPr sz="1100" dirty="0">
              <a:solidFill>
                <a:srgbClr val="000000"/>
              </a:solidFill>
            </a:endParaRPr>
          </a:p>
          <a:p>
            <a:pPr marR="0" lvl="0" algn="l" rtl="0">
              <a:lnSpc>
                <a:spcPct val="100000"/>
              </a:lnSpc>
              <a:spcBef>
                <a:spcPts val="0"/>
              </a:spcBef>
              <a:spcAft>
                <a:spcPts val="0"/>
              </a:spcAft>
              <a:buNone/>
            </a:pPr>
            <a:endParaRPr sz="1100" dirty="0">
              <a:solidFill>
                <a:srgbClr val="000000"/>
              </a:solidFill>
            </a:endParaRPr>
          </a:p>
          <a:p>
            <a:pPr lvl="0" rtl="0">
              <a:lnSpc>
                <a:spcPct val="100000"/>
              </a:lnSpc>
              <a:spcBef>
                <a:spcPts val="0"/>
              </a:spcBef>
              <a:buNone/>
            </a:pPr>
            <a:r>
              <a:rPr lang="en-US" sz="1100" dirty="0">
                <a:solidFill>
                  <a:srgbClr val="000000"/>
                </a:solidFill>
              </a:rPr>
              <a:t>Image Courtesy of </a:t>
            </a:r>
            <a:r>
              <a:rPr lang="en-US" sz="1100" dirty="0"/>
              <a:t>Davidjl123/Somebody500/Creative Commons Attribution-Share Alike 4.0 International</a:t>
            </a:r>
          </a:p>
          <a:p>
            <a:pPr lvl="0" rtl="0">
              <a:lnSpc>
                <a:spcPct val="100000"/>
              </a:lnSpc>
              <a:spcBef>
                <a:spcPts val="0"/>
              </a:spcBef>
              <a:buNone/>
            </a:pPr>
            <a:endParaRPr sz="1100" dirty="0"/>
          </a:p>
          <a:p>
            <a:pPr lvl="0" rtl="0">
              <a:lnSpc>
                <a:spcPct val="100000"/>
              </a:lnSpc>
              <a:spcBef>
                <a:spcPts val="0"/>
              </a:spcBef>
              <a:buNone/>
            </a:pPr>
            <a:endParaRPr sz="1100" dirty="0">
              <a:solidFill>
                <a:srgbClr val="000000"/>
              </a:solidFill>
            </a:endParaRPr>
          </a:p>
          <a:p>
            <a:pPr lvl="0">
              <a:lnSpc>
                <a:spcPct val="100000"/>
              </a:lnSpc>
              <a:spcBef>
                <a:spcPts val="0"/>
              </a:spcBef>
              <a:buNone/>
            </a:pPr>
            <a:endParaRPr sz="1100" dirty="0">
              <a:highlight>
                <a:srgbClr val="FFFF00"/>
              </a:highlight>
              <a:latin typeface="Calibri"/>
              <a:ea typeface="Calibri"/>
              <a:cs typeface="Calibri"/>
              <a:sym typeface="Calibri"/>
            </a:endParaRPr>
          </a:p>
        </p:txBody>
      </p:sp>
      <p:sp>
        <p:nvSpPr>
          <p:cNvPr id="79" name="Shape 7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sz="1100" dirty="0"/>
          </a:p>
          <a:p>
            <a:pPr marL="457200" lvl="0" indent="-298450" rtl="0">
              <a:spcBef>
                <a:spcPts val="0"/>
              </a:spcBef>
              <a:buSzPct val="100000"/>
              <a:buFont typeface="Arial"/>
              <a:buChar char="•"/>
            </a:pPr>
            <a:r>
              <a:rPr lang="en-US" sz="1100" b="1" dirty="0"/>
              <a:t>Other: </a:t>
            </a:r>
            <a:r>
              <a:rPr lang="en-US" sz="1100" dirty="0"/>
              <a:t>the social and/or psychological ways in which one group excludes or marginalizes another group. By declaring someone "Other," persons tend to stress what makes them dissimilar from or opposite of another, and this carries over into the way they represent others, especially through stereotypical images.</a:t>
            </a:r>
          </a:p>
          <a:p>
            <a:pPr marL="914400" lvl="1" indent="-298450" rtl="0">
              <a:spcBef>
                <a:spcPts val="0"/>
              </a:spcBef>
              <a:buSzPct val="100000"/>
              <a:buFont typeface="Arial"/>
              <a:buChar char="•"/>
            </a:pPr>
            <a:r>
              <a:rPr lang="en-US" sz="1100" dirty="0"/>
              <a:t>(Source: “Key Terms in Postcolonial Theory,” see references.)</a:t>
            </a:r>
            <a:r>
              <a:rPr lang="en-US" sz="1100" u="sng" dirty="0">
                <a:solidFill>
                  <a:schemeClr val="hlink"/>
                </a:solidFill>
                <a:hlinkClick r:id="rId3"/>
              </a:rPr>
              <a:t>http://www3.dbu.edu/mitchell/postcold.htm</a:t>
            </a:r>
            <a:r>
              <a:rPr lang="en-US" sz="1100" dirty="0"/>
              <a:t> </a:t>
            </a:r>
          </a:p>
          <a:p>
            <a:pPr lvl="0" rtl="0">
              <a:spcBef>
                <a:spcPts val="0"/>
              </a:spcBef>
              <a:buNone/>
            </a:pPr>
            <a:endParaRPr sz="1100" dirty="0"/>
          </a:p>
          <a:p>
            <a:pPr marL="457200" lvl="0" indent="-298450" rtl="0">
              <a:lnSpc>
                <a:spcPct val="115000"/>
              </a:lnSpc>
              <a:spcBef>
                <a:spcPts val="0"/>
              </a:spcBef>
              <a:buClr>
                <a:schemeClr val="dk1"/>
              </a:buClr>
              <a:buSzPct val="100000"/>
              <a:buChar char="●"/>
            </a:pPr>
            <a:r>
              <a:rPr lang="en-US" sz="1100" dirty="0"/>
              <a:t>Postcolonial Theory </a:t>
            </a:r>
          </a:p>
          <a:p>
            <a:pPr marL="914400" lvl="1" indent="-298450" rtl="0">
              <a:lnSpc>
                <a:spcPct val="115000"/>
              </a:lnSpc>
              <a:spcBef>
                <a:spcPts val="0"/>
              </a:spcBef>
              <a:buClr>
                <a:schemeClr val="dk1"/>
              </a:buClr>
              <a:buSzPct val="100000"/>
              <a:buChar char="○"/>
            </a:pPr>
            <a:r>
              <a:rPr lang="en-US" sz="1100" dirty="0"/>
              <a:t>Common Question: </a:t>
            </a:r>
            <a:r>
              <a:rPr lang="en-US" sz="1100" i="1" dirty="0"/>
              <a:t>Why do we call it theory and not history? </a:t>
            </a:r>
          </a:p>
          <a:p>
            <a:pPr marL="1371600" lvl="2" indent="-298450" rtl="0">
              <a:lnSpc>
                <a:spcPct val="115000"/>
              </a:lnSpc>
              <a:spcBef>
                <a:spcPts val="0"/>
              </a:spcBef>
              <a:buClr>
                <a:schemeClr val="dk1"/>
              </a:buClr>
              <a:buSzPct val="100000"/>
              <a:buChar char="■"/>
            </a:pPr>
            <a:r>
              <a:rPr lang="en-US" sz="1100" dirty="0"/>
              <a:t>a theory is a lens through which we can make sense of what has happened to people in the world. </a:t>
            </a:r>
          </a:p>
          <a:p>
            <a:pPr marL="1371600" lvl="2" indent="-298450" rtl="0">
              <a:lnSpc>
                <a:spcPct val="115000"/>
              </a:lnSpc>
              <a:spcBef>
                <a:spcPts val="0"/>
              </a:spcBef>
              <a:buClr>
                <a:schemeClr val="dk1"/>
              </a:buClr>
              <a:buSzPct val="100000"/>
              <a:buChar char="■"/>
            </a:pPr>
            <a:r>
              <a:rPr lang="en-US" sz="1100" dirty="0"/>
              <a:t>a theory is a lens to help us understand why patterns of neglected tropical disease looks the way it does. </a:t>
            </a:r>
          </a:p>
          <a:p>
            <a:pPr lvl="0" rtl="0">
              <a:spcBef>
                <a:spcPts val="0"/>
              </a:spcBef>
              <a:buNone/>
            </a:pPr>
            <a:endParaRPr dirty="0"/>
          </a:p>
          <a:p>
            <a:pPr lvl="0">
              <a:spcBef>
                <a:spcPts val="0"/>
              </a:spcBef>
              <a:buNone/>
            </a:pPr>
            <a:r>
              <a:rPr lang="en-US" sz="1000" dirty="0"/>
              <a:t>Image Courtesy of </a:t>
            </a:r>
            <a:r>
              <a:rPr lang="en-US" sz="1000" dirty="0" smtClean="0"/>
              <a:t>the American </a:t>
            </a:r>
            <a:r>
              <a:rPr lang="en-US" sz="1000" dirty="0"/>
              <a:t>Museum of Natural </a:t>
            </a:r>
            <a:r>
              <a:rPr lang="en-US" sz="1000" dirty="0" smtClean="0"/>
              <a:t>History/</a:t>
            </a:r>
            <a:r>
              <a:rPr lang="en-US" sz="1000" dirty="0" err="1" smtClean="0"/>
              <a:t>C.Chavez</a:t>
            </a:r>
            <a:endParaRPr lang="en-US" sz="1000" dirty="0"/>
          </a:p>
        </p:txBody>
      </p:sp>
      <p:sp>
        <p:nvSpPr>
          <p:cNvPr id="86" name="Shape 8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lnSpc>
                <a:spcPct val="100000"/>
              </a:lnSpc>
              <a:spcBef>
                <a:spcPts val="0"/>
              </a:spcBef>
              <a:buClr>
                <a:srgbClr val="000000"/>
              </a:buClr>
              <a:buSzPct val="100000"/>
              <a:buFont typeface="Arial"/>
              <a:buChar char="•"/>
            </a:pPr>
            <a:r>
              <a:rPr lang="en-US" sz="1100" dirty="0">
                <a:solidFill>
                  <a:srgbClr val="000000"/>
                </a:solidFill>
              </a:rPr>
              <a:t>Background information on process of decolonization in Africa: </a:t>
            </a:r>
            <a:endParaRPr lang="en-US" sz="1100" dirty="0" smtClean="0">
              <a:solidFill>
                <a:srgbClr val="000000"/>
              </a:solidFill>
            </a:endParaRPr>
          </a:p>
          <a:p>
            <a:pPr marL="457200" lvl="0" indent="-298450" rtl="0">
              <a:lnSpc>
                <a:spcPct val="100000"/>
              </a:lnSpc>
              <a:spcBef>
                <a:spcPts val="0"/>
              </a:spcBef>
              <a:buClr>
                <a:srgbClr val="000000"/>
              </a:buClr>
              <a:buSzPct val="100000"/>
              <a:buFont typeface="Arial"/>
              <a:buChar char="•"/>
            </a:pPr>
            <a:endParaRPr lang="en-US" sz="1100" dirty="0">
              <a:solidFill>
                <a:srgbClr val="000000"/>
              </a:solidFill>
            </a:endParaRPr>
          </a:p>
          <a:p>
            <a:pPr marL="914400" lvl="1" indent="-298450" rtl="0">
              <a:lnSpc>
                <a:spcPct val="100000"/>
              </a:lnSpc>
              <a:spcBef>
                <a:spcPts val="0"/>
              </a:spcBef>
              <a:buClr>
                <a:srgbClr val="000000"/>
              </a:buClr>
              <a:buSzPct val="100000"/>
              <a:buFont typeface="Arial"/>
              <a:buChar char="•"/>
            </a:pPr>
            <a:r>
              <a:rPr lang="en-US" sz="1100" dirty="0">
                <a:solidFill>
                  <a:srgbClr val="000000"/>
                </a:solidFill>
              </a:rPr>
              <a:t>Through the process of decolonization that began in most African territories at the close of World War II, African leaders gained greater political power under European rule. In the decades that followed independence, they worked to shape the cultural, political, and economic character of the postcolonial state. Some worked against the challenges of continued European cultural and political hegemony, while others worked with European powers in order to protect their interests and maintain control over economic and political resources. Decolonization, then, was a process as well as a historical period</a:t>
            </a:r>
            <a:r>
              <a:rPr lang="en-US" sz="1100" dirty="0" smtClean="0">
                <a:solidFill>
                  <a:srgbClr val="000000"/>
                </a:solidFill>
              </a:rPr>
              <a:t>.\</a:t>
            </a:r>
          </a:p>
          <a:p>
            <a:pPr marL="914400" lvl="1" indent="-298450" rtl="0">
              <a:lnSpc>
                <a:spcPct val="100000"/>
              </a:lnSpc>
              <a:spcBef>
                <a:spcPts val="0"/>
              </a:spcBef>
              <a:buClr>
                <a:srgbClr val="000000"/>
              </a:buClr>
              <a:buSzPct val="100000"/>
              <a:buFont typeface="Arial"/>
              <a:buChar char="•"/>
            </a:pPr>
            <a:endParaRPr lang="en-US" sz="1100" dirty="0">
              <a:solidFill>
                <a:srgbClr val="000000"/>
              </a:solidFill>
            </a:endParaRPr>
          </a:p>
          <a:p>
            <a:pPr marL="914400" lvl="1" indent="-298450" rtl="0">
              <a:lnSpc>
                <a:spcPct val="100000"/>
              </a:lnSpc>
              <a:spcBef>
                <a:spcPts val="0"/>
              </a:spcBef>
              <a:buClr>
                <a:srgbClr val="000000"/>
              </a:buClr>
              <a:buSzPct val="100000"/>
              <a:buFont typeface="Arial"/>
              <a:buChar char="•"/>
            </a:pPr>
            <a:r>
              <a:rPr lang="en-US" sz="1100" dirty="0">
                <a:solidFill>
                  <a:srgbClr val="000000"/>
                </a:solidFill>
              </a:rPr>
              <a:t>The nations and regions of Africa experienced decolonization with varying degrees of success. By 1990, formal European political control had given way to African self-rule—except in South Africa. Culturally and politically, however, the legacy of European dominance remained evident in the national borders, political infrastructures, education systems, national languages, economies, and trade networks of each nation. Ultimately, decolonization produced moments of inspiration and promise, yet failed to transform African economies and political structures to bring about true autonomy and development.”</a:t>
            </a:r>
          </a:p>
          <a:p>
            <a:pPr marL="1371600" lvl="2" indent="-298450" rtl="0">
              <a:lnSpc>
                <a:spcPct val="100000"/>
              </a:lnSpc>
              <a:spcBef>
                <a:spcPts val="0"/>
              </a:spcBef>
              <a:buSzPct val="100000"/>
              <a:buFont typeface="Arial"/>
              <a:buChar char="•"/>
            </a:pPr>
            <a:r>
              <a:rPr lang="en-US" sz="1100" dirty="0">
                <a:solidFill>
                  <a:srgbClr val="000000"/>
                </a:solidFill>
              </a:rPr>
              <a:t>(Source: “The Challenge of Decolonization in Africa,” see references)  </a:t>
            </a:r>
            <a:endParaRPr lang="en-US" sz="1100" dirty="0" smtClean="0">
              <a:solidFill>
                <a:srgbClr val="000000"/>
              </a:solidFill>
            </a:endParaRPr>
          </a:p>
          <a:p>
            <a:pPr marL="1371600" lvl="2" indent="-298450" rtl="0">
              <a:lnSpc>
                <a:spcPct val="100000"/>
              </a:lnSpc>
              <a:spcBef>
                <a:spcPts val="0"/>
              </a:spcBef>
              <a:buSzPct val="100000"/>
              <a:buFont typeface="Arial"/>
              <a:buChar char="•"/>
            </a:pPr>
            <a:endParaRPr lang="en-US" sz="1100" dirty="0">
              <a:solidFill>
                <a:srgbClr val="000000"/>
              </a:solidFill>
            </a:endParaRPr>
          </a:p>
          <a:p>
            <a:pPr marL="457200" lvl="0" indent="-298450" rtl="0">
              <a:lnSpc>
                <a:spcPct val="100000"/>
              </a:lnSpc>
              <a:spcBef>
                <a:spcPts val="0"/>
              </a:spcBef>
              <a:buSzPct val="100000"/>
              <a:buFont typeface="Arial"/>
              <a:buChar char="•"/>
            </a:pPr>
            <a:r>
              <a:rPr lang="en-US" sz="1100" dirty="0"/>
              <a:t>Note: liberation movement occurred in the late 1940s-60s.</a:t>
            </a:r>
          </a:p>
          <a:p>
            <a:pPr lvl="0" rtl="0">
              <a:lnSpc>
                <a:spcPct val="115000"/>
              </a:lnSpc>
              <a:spcBef>
                <a:spcPts val="0"/>
              </a:spcBef>
              <a:buNone/>
            </a:pPr>
            <a:endParaRPr sz="1100" dirty="0"/>
          </a:p>
          <a:p>
            <a:pPr lvl="0" rtl="0">
              <a:lnSpc>
                <a:spcPct val="115000"/>
              </a:lnSpc>
              <a:spcBef>
                <a:spcPts val="0"/>
              </a:spcBef>
              <a:buNone/>
            </a:pPr>
            <a:r>
              <a:rPr lang="en-US" sz="1000" dirty="0"/>
              <a:t>Image Courtesy of </a:t>
            </a:r>
            <a:r>
              <a:rPr lang="en-US" sz="1000" dirty="0" smtClean="0"/>
              <a:t>the American </a:t>
            </a:r>
            <a:r>
              <a:rPr lang="en-US" sz="1000" dirty="0"/>
              <a:t>Museum of Natural History </a:t>
            </a:r>
          </a:p>
          <a:p>
            <a:pPr lvl="0">
              <a:lnSpc>
                <a:spcPct val="115000"/>
              </a:lnSpc>
              <a:spcBef>
                <a:spcPts val="0"/>
              </a:spcBef>
              <a:buNone/>
            </a:pPr>
            <a:endParaRPr sz="1100" dirty="0"/>
          </a:p>
        </p:txBody>
      </p:sp>
      <p:sp>
        <p:nvSpPr>
          <p:cNvPr id="94" name="Shape 9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lnSpc>
                <a:spcPct val="115000"/>
              </a:lnSpc>
              <a:spcBef>
                <a:spcPts val="0"/>
              </a:spcBef>
              <a:buClr>
                <a:schemeClr val="dk1"/>
              </a:buClr>
              <a:buSzPct val="100000"/>
              <a:buChar char="●"/>
            </a:pPr>
            <a:r>
              <a:rPr lang="en-US" sz="1100" dirty="0"/>
              <a:t>Effects of colonialism: </a:t>
            </a:r>
          </a:p>
          <a:p>
            <a:pPr marL="914400" lvl="1" indent="-298450" rtl="0">
              <a:lnSpc>
                <a:spcPct val="115000"/>
              </a:lnSpc>
              <a:spcBef>
                <a:spcPts val="0"/>
              </a:spcBef>
              <a:buClr>
                <a:schemeClr val="dk1"/>
              </a:buClr>
              <a:buSzPct val="100000"/>
              <a:buChar char="○"/>
            </a:pPr>
            <a:r>
              <a:rPr lang="en-US" sz="1100" dirty="0"/>
              <a:t>People are forced into participating in the world as a “nation” </a:t>
            </a:r>
          </a:p>
          <a:p>
            <a:pPr lvl="0" rtl="0">
              <a:lnSpc>
                <a:spcPct val="115000"/>
              </a:lnSpc>
              <a:spcBef>
                <a:spcPts val="0"/>
              </a:spcBef>
              <a:buNone/>
            </a:pPr>
            <a:endParaRPr sz="1100" dirty="0"/>
          </a:p>
          <a:p>
            <a:pPr lvl="0">
              <a:lnSpc>
                <a:spcPct val="115000"/>
              </a:lnSpc>
              <a:spcBef>
                <a:spcPts val="0"/>
              </a:spcBef>
              <a:buNone/>
            </a:pPr>
            <a:r>
              <a:rPr lang="en-US" sz="1000" dirty="0"/>
              <a:t>Image Courtesy of </a:t>
            </a:r>
            <a:r>
              <a:rPr lang="en-US" sz="1000" dirty="0" smtClean="0"/>
              <a:t>the American </a:t>
            </a:r>
            <a:r>
              <a:rPr lang="en-US" sz="1000" dirty="0"/>
              <a:t>Museum of Natural History </a:t>
            </a:r>
          </a:p>
        </p:txBody>
      </p:sp>
      <p:sp>
        <p:nvSpPr>
          <p:cNvPr id="103" name="Shape 1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330200" lvl="0" indent="-171450" rtl="0">
              <a:lnSpc>
                <a:spcPct val="100000"/>
              </a:lnSpc>
              <a:spcBef>
                <a:spcPts val="0"/>
              </a:spcBef>
              <a:buClr>
                <a:srgbClr val="000000"/>
              </a:buClr>
              <a:buSzPct val="100000"/>
              <a:buFont typeface="Arial"/>
              <a:buChar char="•"/>
            </a:pPr>
            <a:r>
              <a:rPr lang="en-US" sz="1100" smtClean="0">
                <a:solidFill>
                  <a:srgbClr val="000000"/>
                </a:solidFill>
              </a:rPr>
              <a:t>You </a:t>
            </a:r>
            <a:r>
              <a:rPr lang="en-US" sz="1100" dirty="0">
                <a:solidFill>
                  <a:srgbClr val="000000"/>
                </a:solidFill>
              </a:rPr>
              <a:t>may want to ask students about what images come to mind when they think of the term ‘Third World.’ After students have provided their thoughts, ask them about what images come to mind when they hear the term ‘Second World’ or ‘First World.’</a:t>
            </a:r>
          </a:p>
          <a:p>
            <a:pPr marL="914400" lvl="1" indent="-298450" rtl="0">
              <a:lnSpc>
                <a:spcPct val="100000"/>
              </a:lnSpc>
              <a:spcBef>
                <a:spcPts val="0"/>
              </a:spcBef>
              <a:buClr>
                <a:srgbClr val="000000"/>
              </a:buClr>
              <a:buSzPct val="100000"/>
              <a:buFont typeface="Arial"/>
              <a:buChar char="•"/>
            </a:pPr>
            <a:r>
              <a:rPr lang="en-US" sz="1100" i="1" dirty="0">
                <a:solidFill>
                  <a:srgbClr val="000000"/>
                </a:solidFill>
              </a:rPr>
              <a:t>Is it easier to think of images to represent the ‘Third World’ rather and the “First or Second’? Why or why not? </a:t>
            </a:r>
          </a:p>
          <a:p>
            <a:pPr marL="171450" lvl="0" indent="-171450" rtl="0">
              <a:lnSpc>
                <a:spcPct val="100000"/>
              </a:lnSpc>
              <a:spcBef>
                <a:spcPts val="0"/>
              </a:spcBef>
              <a:buFont typeface="Arial"/>
              <a:buChar char="•"/>
            </a:pPr>
            <a:endParaRPr sz="1100" i="1" dirty="0">
              <a:solidFill>
                <a:srgbClr val="000000"/>
              </a:solidFill>
            </a:endParaRPr>
          </a:p>
          <a:p>
            <a:pPr marL="457200" marR="0" lvl="0" indent="-298450" algn="l" rtl="0">
              <a:lnSpc>
                <a:spcPct val="100000"/>
              </a:lnSpc>
              <a:spcBef>
                <a:spcPts val="360"/>
              </a:spcBef>
              <a:spcAft>
                <a:spcPts val="0"/>
              </a:spcAft>
              <a:buClr>
                <a:srgbClr val="000000"/>
              </a:buClr>
              <a:buSzPct val="100000"/>
              <a:buFont typeface="Arial"/>
              <a:buChar char="•"/>
            </a:pPr>
            <a:r>
              <a:rPr lang="en-US" sz="1100" dirty="0">
                <a:solidFill>
                  <a:srgbClr val="000000"/>
                </a:solidFill>
              </a:rPr>
              <a:t>Important information about the terms used in this slide: </a:t>
            </a:r>
          </a:p>
          <a:p>
            <a:pPr marL="914400" lvl="1" indent="-298450" rtl="0">
              <a:lnSpc>
                <a:spcPct val="100000"/>
              </a:lnSpc>
              <a:spcBef>
                <a:spcPts val="0"/>
              </a:spcBef>
              <a:buSzPct val="100000"/>
              <a:buFont typeface="Arial"/>
              <a:buChar char="•"/>
            </a:pPr>
            <a:r>
              <a:rPr lang="en-US" sz="1100" dirty="0">
                <a:solidFill>
                  <a:srgbClr val="000000"/>
                </a:solidFill>
              </a:rPr>
              <a:t>The use of the terms First, Second, and the Third World is a rough and outdated model of the geopolitical world from the time of the cold war.</a:t>
            </a:r>
          </a:p>
          <a:p>
            <a:pPr marL="914400" lvl="1" indent="-298450" rtl="0">
              <a:lnSpc>
                <a:spcPct val="100000"/>
              </a:lnSpc>
              <a:spcBef>
                <a:spcPts val="0"/>
              </a:spcBef>
              <a:buSzPct val="100000"/>
              <a:buFont typeface="Arial"/>
              <a:buChar char="•"/>
            </a:pPr>
            <a:r>
              <a:rPr lang="en-US" sz="1100" dirty="0">
                <a:solidFill>
                  <a:srgbClr val="000000"/>
                </a:solidFill>
              </a:rPr>
              <a:t>While definitions exists, there is no official definition of the First, Second, and the Third World. </a:t>
            </a:r>
          </a:p>
          <a:p>
            <a:pPr marL="914400" lvl="1" indent="-298450" rtl="0">
              <a:spcBef>
                <a:spcPts val="0"/>
              </a:spcBef>
              <a:buClr>
                <a:schemeClr val="dk1"/>
              </a:buClr>
              <a:buSzPct val="100000"/>
              <a:buFont typeface="Arial"/>
              <a:buChar char="•"/>
            </a:pPr>
            <a:r>
              <a:rPr lang="en-US" sz="1100" dirty="0"/>
              <a:t>Often people try to use the terms as a ranking scheme for the state of development of countries, with the First world on top, followed by the Second world and so on. However, this conceptualization of the world is outdated, and ranks all nation-states against the developmental pattern of prior colonial powers or economically prosperous nations. </a:t>
            </a:r>
          </a:p>
          <a:p>
            <a:pPr marL="171450" lvl="0" indent="-171450" rtl="0">
              <a:lnSpc>
                <a:spcPct val="100000"/>
              </a:lnSpc>
              <a:spcBef>
                <a:spcPts val="0"/>
              </a:spcBef>
              <a:buFont typeface="Arial"/>
              <a:buChar char="•"/>
            </a:pPr>
            <a:endParaRPr sz="1100" dirty="0">
              <a:solidFill>
                <a:srgbClr val="000000"/>
              </a:solidFill>
            </a:endParaRPr>
          </a:p>
          <a:p>
            <a:pPr marL="457200" lvl="0" indent="-298450" rtl="0">
              <a:lnSpc>
                <a:spcPct val="100000"/>
              </a:lnSpc>
              <a:spcBef>
                <a:spcPts val="0"/>
              </a:spcBef>
              <a:buSzPct val="100000"/>
              <a:buFont typeface="Arial"/>
              <a:buChar char="•"/>
            </a:pPr>
            <a:r>
              <a:rPr lang="en-US" sz="1100" dirty="0">
                <a:solidFill>
                  <a:srgbClr val="000000"/>
                </a:solidFill>
              </a:rPr>
              <a:t>History of the Four Worlds: </a:t>
            </a:r>
          </a:p>
          <a:p>
            <a:pPr marL="914400" lvl="1" indent="-298450" rtl="0">
              <a:lnSpc>
                <a:spcPct val="100000"/>
              </a:lnSpc>
              <a:spcBef>
                <a:spcPts val="0"/>
              </a:spcBef>
              <a:buSzPct val="100000"/>
              <a:buFont typeface="Arial"/>
              <a:buChar char="•"/>
            </a:pPr>
            <a:r>
              <a:rPr lang="en-US" sz="1100" dirty="0">
                <a:solidFill>
                  <a:srgbClr val="000000"/>
                </a:solidFill>
              </a:rPr>
              <a:t>After World War II the world split into two large geopolitical blocs and spheres of influence with contrary views on government and the politically correct society: </a:t>
            </a:r>
          </a:p>
          <a:p>
            <a:pPr marL="1371600" lvl="2" indent="-298450" rtl="0">
              <a:lnSpc>
                <a:spcPct val="100000"/>
              </a:lnSpc>
              <a:spcBef>
                <a:spcPts val="0"/>
              </a:spcBef>
              <a:buSzPct val="100000"/>
              <a:buFont typeface="Arial"/>
              <a:buChar char="•"/>
            </a:pPr>
            <a:r>
              <a:rPr lang="en-US" sz="1100" dirty="0">
                <a:solidFill>
                  <a:srgbClr val="000000"/>
                </a:solidFill>
              </a:rPr>
              <a:t>1 - The bloc of democratic-industrial countries within the American influence sphere, the "First World".</a:t>
            </a:r>
          </a:p>
          <a:p>
            <a:pPr marL="1371600" lvl="2" indent="-298450" rtl="0">
              <a:lnSpc>
                <a:spcPct val="100000"/>
              </a:lnSpc>
              <a:spcBef>
                <a:spcPts val="0"/>
              </a:spcBef>
              <a:buSzPct val="100000"/>
              <a:buFont typeface="Arial"/>
              <a:buChar char="•"/>
            </a:pPr>
            <a:r>
              <a:rPr lang="en-US" sz="1100" dirty="0">
                <a:solidFill>
                  <a:srgbClr val="000000"/>
                </a:solidFill>
              </a:rPr>
              <a:t>2 - The Eastern bloc of the communist-socialist states, the "Second World". </a:t>
            </a:r>
          </a:p>
          <a:p>
            <a:pPr marL="1371600" lvl="2" indent="-298450" rtl="0">
              <a:lnSpc>
                <a:spcPct val="100000"/>
              </a:lnSpc>
              <a:spcBef>
                <a:spcPts val="0"/>
              </a:spcBef>
              <a:buSzPct val="100000"/>
              <a:buFont typeface="Arial"/>
              <a:buChar char="•"/>
            </a:pPr>
            <a:r>
              <a:rPr lang="en-US" sz="1100" dirty="0">
                <a:solidFill>
                  <a:srgbClr val="000000"/>
                </a:solidFill>
              </a:rPr>
              <a:t>3 - The remaining three-quarters of the world's population, states not aligned with either bloc were regarded as the "Third World."</a:t>
            </a:r>
          </a:p>
          <a:p>
            <a:pPr marL="1371600" lvl="2" indent="-298450" rtl="0">
              <a:lnSpc>
                <a:spcPct val="100000"/>
              </a:lnSpc>
              <a:spcBef>
                <a:spcPts val="0"/>
              </a:spcBef>
              <a:buSzPct val="100000"/>
              <a:buFont typeface="Arial"/>
              <a:buChar char="•"/>
            </a:pPr>
            <a:r>
              <a:rPr lang="en-US" sz="1100" dirty="0">
                <a:solidFill>
                  <a:srgbClr val="000000"/>
                </a:solidFill>
              </a:rPr>
              <a:t>4 - The term "Fourth World", coined in the early 1970s by </a:t>
            </a:r>
            <a:r>
              <a:rPr lang="en-US" sz="1100" dirty="0" err="1">
                <a:solidFill>
                  <a:srgbClr val="000000"/>
                </a:solidFill>
              </a:rPr>
              <a:t>Shuswap</a:t>
            </a:r>
            <a:r>
              <a:rPr lang="en-US" sz="1100" dirty="0">
                <a:solidFill>
                  <a:srgbClr val="000000"/>
                </a:solidFill>
              </a:rPr>
              <a:t> Chief George Manuel, refers to widely unknown nation's (cultural entities) of indigenous peoples, "First Nations" living within or across national state boundaries. </a:t>
            </a:r>
          </a:p>
          <a:p>
            <a:pPr marL="171450" lvl="0" indent="-171450" rtl="0">
              <a:lnSpc>
                <a:spcPct val="100000"/>
              </a:lnSpc>
              <a:spcBef>
                <a:spcPts val="0"/>
              </a:spcBef>
              <a:buFont typeface="Arial"/>
              <a:buChar char="•"/>
            </a:pPr>
            <a:endParaRPr sz="1100" dirty="0">
              <a:solidFill>
                <a:srgbClr val="000000"/>
              </a:solidFill>
            </a:endParaRPr>
          </a:p>
          <a:p>
            <a:pPr marL="457200" lvl="0" indent="-298450" rtl="0">
              <a:lnSpc>
                <a:spcPct val="100000"/>
              </a:lnSpc>
              <a:spcBef>
                <a:spcPts val="0"/>
              </a:spcBef>
              <a:buSzPct val="100000"/>
              <a:buFont typeface="Arial"/>
              <a:buChar char="•"/>
            </a:pPr>
            <a:r>
              <a:rPr lang="en-US" sz="1100" dirty="0">
                <a:solidFill>
                  <a:srgbClr val="000000"/>
                </a:solidFill>
              </a:rPr>
              <a:t>Geographical Associations: </a:t>
            </a:r>
          </a:p>
          <a:p>
            <a:pPr marL="914400" lvl="1" indent="-298450" rtl="0">
              <a:lnSpc>
                <a:spcPct val="100000"/>
              </a:lnSpc>
              <a:spcBef>
                <a:spcPts val="0"/>
              </a:spcBef>
              <a:buSzPct val="100000"/>
              <a:buFont typeface="Arial"/>
              <a:buChar char="•"/>
            </a:pPr>
            <a:r>
              <a:rPr lang="en-US" sz="1100" b="1" dirty="0">
                <a:solidFill>
                  <a:srgbClr val="000000"/>
                </a:solidFill>
              </a:rPr>
              <a:t>First World:</a:t>
            </a:r>
            <a:r>
              <a:rPr lang="en-US" sz="1100" dirty="0">
                <a:solidFill>
                  <a:srgbClr val="000000"/>
                </a:solidFill>
              </a:rPr>
              <a:t> refers to so called developed, </a:t>
            </a:r>
            <a:r>
              <a:rPr lang="en-US" sz="1100" i="1" dirty="0">
                <a:solidFill>
                  <a:srgbClr val="000000"/>
                </a:solidFill>
              </a:rPr>
              <a:t>capitalist</a:t>
            </a:r>
            <a:r>
              <a:rPr lang="en-US" sz="1100" dirty="0">
                <a:solidFill>
                  <a:srgbClr val="000000"/>
                </a:solidFill>
              </a:rPr>
              <a:t>, industrial countries, roughly, a bloc of countries aligned with the United States after World War II, with more or less common political and economic interests: North America, Western Europe, Japan and Australia. </a:t>
            </a:r>
          </a:p>
          <a:p>
            <a:pPr marL="914400" lvl="1" indent="-298450" rtl="0">
              <a:lnSpc>
                <a:spcPct val="100000"/>
              </a:lnSpc>
              <a:spcBef>
                <a:spcPts val="0"/>
              </a:spcBef>
              <a:buSzPct val="100000"/>
              <a:buFont typeface="Arial"/>
              <a:buChar char="•"/>
            </a:pPr>
            <a:r>
              <a:rPr lang="en-US" sz="1100" b="1" dirty="0">
                <a:solidFill>
                  <a:srgbClr val="000000"/>
                </a:solidFill>
              </a:rPr>
              <a:t>Second World</a:t>
            </a:r>
            <a:r>
              <a:rPr lang="en-US" sz="1100" dirty="0">
                <a:solidFill>
                  <a:srgbClr val="000000"/>
                </a:solidFill>
              </a:rPr>
              <a:t>: refers to the former </a:t>
            </a:r>
            <a:r>
              <a:rPr lang="en-US" sz="1100" i="1" dirty="0">
                <a:solidFill>
                  <a:srgbClr val="000000"/>
                </a:solidFill>
              </a:rPr>
              <a:t>communist-socialist</a:t>
            </a:r>
            <a:r>
              <a:rPr lang="en-US" sz="1100" dirty="0">
                <a:solidFill>
                  <a:srgbClr val="000000"/>
                </a:solidFill>
              </a:rPr>
              <a:t>, industrial states, (formerly the Eastern bloc, the territory and sphere of influence of the Union of Soviet Socialists Republic) today: Russia, Eastern Europe (e.g., Poland) and some of the Turk States (e.g., Kazakhstan) as well as China.</a:t>
            </a:r>
          </a:p>
          <a:p>
            <a:pPr marL="914400" lvl="1" indent="-298450" rtl="0">
              <a:lnSpc>
                <a:spcPct val="100000"/>
              </a:lnSpc>
              <a:spcBef>
                <a:spcPts val="0"/>
              </a:spcBef>
              <a:buSzPct val="100000"/>
              <a:buFont typeface="Arial"/>
              <a:buChar char="•"/>
            </a:pPr>
            <a:r>
              <a:rPr lang="en-US" sz="1100" b="1" dirty="0">
                <a:solidFill>
                  <a:srgbClr val="000000"/>
                </a:solidFill>
              </a:rPr>
              <a:t>Third World</a:t>
            </a:r>
            <a:r>
              <a:rPr lang="en-US" sz="1100" dirty="0">
                <a:solidFill>
                  <a:srgbClr val="000000"/>
                </a:solidFill>
              </a:rPr>
              <a:t>: are all the other countries, today often used to roughly describe the developing countries of Africa, Asia and Latin </a:t>
            </a:r>
            <a:r>
              <a:rPr lang="en-US" sz="1100" dirty="0" err="1">
                <a:solidFill>
                  <a:srgbClr val="000000"/>
                </a:solidFill>
              </a:rPr>
              <a:t>America.The</a:t>
            </a:r>
            <a:r>
              <a:rPr lang="en-US" sz="1100" dirty="0">
                <a:solidFill>
                  <a:srgbClr val="000000"/>
                </a:solidFill>
              </a:rPr>
              <a:t> term Third World includes as well capitalist (e.g., Venezuela) and communist (e.g., North Korea) countries, as very rich (e.g., Saudi Arabia) and very poor (e.g., Mali) countries.. </a:t>
            </a:r>
          </a:p>
          <a:p>
            <a:pPr marL="914400" lvl="1" indent="-298450" rtl="0">
              <a:lnSpc>
                <a:spcPct val="100000"/>
              </a:lnSpc>
              <a:spcBef>
                <a:spcPts val="0"/>
              </a:spcBef>
              <a:buClr>
                <a:srgbClr val="000000"/>
              </a:buClr>
              <a:buSzPct val="100000"/>
              <a:buFont typeface="Arial"/>
              <a:buChar char="•"/>
            </a:pPr>
            <a:r>
              <a:rPr lang="en-US" sz="1100" b="1" dirty="0">
                <a:solidFill>
                  <a:srgbClr val="000000"/>
                </a:solidFill>
              </a:rPr>
              <a:t>Fourth World:</a:t>
            </a:r>
            <a:r>
              <a:rPr lang="en-US" sz="1100" dirty="0">
                <a:solidFill>
                  <a:srgbClr val="000000"/>
                </a:solidFill>
              </a:rPr>
              <a:t> </a:t>
            </a:r>
            <a:r>
              <a:rPr lang="en-US" sz="1100" dirty="0"/>
              <a:t>first came into use in 1974 with the publication of </a:t>
            </a:r>
            <a:r>
              <a:rPr lang="en-US" sz="1100" dirty="0" err="1"/>
              <a:t>Shuswap</a:t>
            </a:r>
            <a:r>
              <a:rPr lang="en-US" sz="1100" dirty="0"/>
              <a:t> Chief George Manuel's: </a:t>
            </a:r>
            <a:r>
              <a:rPr lang="en-US" sz="1100" i="1" dirty="0">
                <a:hlinkClick r:id="rId3"/>
              </a:rPr>
              <a:t>The Fourth World: An Indian reality</a:t>
            </a:r>
            <a:r>
              <a:rPr lang="en-US" sz="1100" dirty="0"/>
              <a:t>.  This term refers to nations (cultural entities, ethnic groups) of indigenous peoples living within or across state boundaries (nation states).</a:t>
            </a:r>
          </a:p>
          <a:p>
            <a:pPr marL="1371600" lvl="2" indent="-298450" rtl="0">
              <a:lnSpc>
                <a:spcPct val="100000"/>
              </a:lnSpc>
              <a:spcBef>
                <a:spcPts val="0"/>
              </a:spcBef>
              <a:buSzPct val="100000"/>
              <a:buFont typeface="Arial"/>
              <a:buChar char="•"/>
            </a:pPr>
            <a:r>
              <a:rPr lang="en-US" sz="1100" dirty="0"/>
              <a:t>(Source: “First, Second, and Third World,” see references. ) </a:t>
            </a:r>
          </a:p>
          <a:p>
            <a:pPr marL="171450" lvl="0" indent="-171450" rtl="0">
              <a:lnSpc>
                <a:spcPct val="100000"/>
              </a:lnSpc>
              <a:spcBef>
                <a:spcPts val="0"/>
              </a:spcBef>
              <a:buFont typeface="Arial"/>
              <a:buChar char="•"/>
            </a:pPr>
            <a:endParaRPr sz="1100" dirty="0">
              <a:solidFill>
                <a:srgbClr val="000000"/>
              </a:solidFill>
            </a:endParaRPr>
          </a:p>
          <a:p>
            <a:pPr marL="457200" lvl="0" indent="-298450" rtl="0">
              <a:lnSpc>
                <a:spcPct val="100000"/>
              </a:lnSpc>
              <a:spcBef>
                <a:spcPts val="0"/>
              </a:spcBef>
              <a:buSzPct val="100000"/>
              <a:buFont typeface="Arial"/>
              <a:buChar char="•"/>
            </a:pPr>
            <a:r>
              <a:rPr lang="en-US" sz="1100" dirty="0">
                <a:solidFill>
                  <a:srgbClr val="000000"/>
                </a:solidFill>
              </a:rPr>
              <a:t>What makes a Nation Third World? </a:t>
            </a:r>
          </a:p>
          <a:p>
            <a:pPr marL="914400" lvl="1" indent="-298450" rtl="0">
              <a:lnSpc>
                <a:spcPct val="100000"/>
              </a:lnSpc>
              <a:spcBef>
                <a:spcPts val="0"/>
              </a:spcBef>
              <a:buSzPct val="100000"/>
              <a:buFont typeface="Arial"/>
              <a:buChar char="•"/>
            </a:pPr>
            <a:r>
              <a:rPr lang="en-US" sz="1100" dirty="0">
                <a:solidFill>
                  <a:srgbClr val="000000"/>
                </a:solidFill>
              </a:rPr>
              <a:t>Despite ever evolving definitions, the concept of the third world serves to identify countries that suffer from: </a:t>
            </a:r>
          </a:p>
          <a:p>
            <a:pPr marL="1371600" lvl="2" indent="-298450" rtl="0">
              <a:lnSpc>
                <a:spcPct val="100000"/>
              </a:lnSpc>
              <a:spcBef>
                <a:spcPts val="0"/>
              </a:spcBef>
              <a:buSzPct val="100000"/>
              <a:buFont typeface="Arial"/>
              <a:buChar char="•"/>
            </a:pPr>
            <a:r>
              <a:rPr lang="en-US" sz="1100" dirty="0">
                <a:solidFill>
                  <a:srgbClr val="000000"/>
                </a:solidFill>
              </a:rPr>
              <a:t>high infant mortality;</a:t>
            </a:r>
          </a:p>
          <a:p>
            <a:pPr marL="1371600" lvl="2" indent="-298450" rtl="0">
              <a:lnSpc>
                <a:spcPct val="100000"/>
              </a:lnSpc>
              <a:spcBef>
                <a:spcPts val="0"/>
              </a:spcBef>
              <a:buSzPct val="100000"/>
              <a:buFont typeface="Arial"/>
              <a:buChar char="•"/>
            </a:pPr>
            <a:r>
              <a:rPr lang="en-US" sz="1100" dirty="0">
                <a:solidFill>
                  <a:srgbClr val="000000"/>
                </a:solidFill>
              </a:rPr>
              <a:t>low economic development;</a:t>
            </a:r>
          </a:p>
          <a:p>
            <a:pPr marL="1371600" lvl="2" indent="-298450" rtl="0">
              <a:lnSpc>
                <a:spcPct val="100000"/>
              </a:lnSpc>
              <a:spcBef>
                <a:spcPts val="0"/>
              </a:spcBef>
              <a:buSzPct val="100000"/>
              <a:buFont typeface="Arial"/>
              <a:buChar char="•"/>
            </a:pPr>
            <a:r>
              <a:rPr lang="en-US" sz="1100" dirty="0">
                <a:solidFill>
                  <a:srgbClr val="000000"/>
                </a:solidFill>
              </a:rPr>
              <a:t>high levels of poverty;</a:t>
            </a:r>
          </a:p>
          <a:p>
            <a:pPr marL="1371600" lvl="2" indent="-298450" rtl="0">
              <a:lnSpc>
                <a:spcPct val="100000"/>
              </a:lnSpc>
              <a:spcBef>
                <a:spcPts val="0"/>
              </a:spcBef>
              <a:buSzPct val="100000"/>
              <a:buFont typeface="Arial"/>
              <a:buChar char="•"/>
            </a:pPr>
            <a:r>
              <a:rPr lang="en-US" sz="1100" dirty="0">
                <a:solidFill>
                  <a:srgbClr val="000000"/>
                </a:solidFill>
              </a:rPr>
              <a:t>low utilization of natural resources; </a:t>
            </a:r>
          </a:p>
          <a:p>
            <a:pPr marL="1371600" lvl="2" indent="-298450" rtl="0">
              <a:lnSpc>
                <a:spcPct val="100000"/>
              </a:lnSpc>
              <a:spcBef>
                <a:spcPts val="0"/>
              </a:spcBef>
              <a:buSzPct val="100000"/>
              <a:buFont typeface="Arial"/>
              <a:buChar char="•"/>
            </a:pPr>
            <a:r>
              <a:rPr lang="en-US" sz="1100" dirty="0">
                <a:solidFill>
                  <a:srgbClr val="000000"/>
                </a:solidFill>
              </a:rPr>
              <a:t>heavy dependence on industrialized nations; </a:t>
            </a:r>
          </a:p>
          <a:p>
            <a:pPr marL="1371600" lvl="2" indent="-298450" rtl="0">
              <a:lnSpc>
                <a:spcPct val="100000"/>
              </a:lnSpc>
              <a:spcBef>
                <a:spcPts val="0"/>
              </a:spcBef>
              <a:buSzPct val="100000"/>
              <a:buFont typeface="Arial"/>
              <a:buChar char="•"/>
            </a:pPr>
            <a:r>
              <a:rPr lang="en-US" sz="1100" dirty="0">
                <a:solidFill>
                  <a:srgbClr val="000000"/>
                </a:solidFill>
              </a:rPr>
              <a:t>high rates of population growth, illiteracy, and disease;</a:t>
            </a:r>
          </a:p>
          <a:p>
            <a:pPr marL="1371600" lvl="2" indent="-298450" rtl="0">
              <a:lnSpc>
                <a:spcPct val="100000"/>
              </a:lnSpc>
              <a:spcBef>
                <a:spcPts val="0"/>
              </a:spcBef>
              <a:buSzPct val="100000"/>
              <a:buFont typeface="Arial"/>
              <a:buChar char="•"/>
            </a:pPr>
            <a:r>
              <a:rPr lang="en-US" sz="1100" dirty="0">
                <a:solidFill>
                  <a:srgbClr val="000000"/>
                </a:solidFill>
              </a:rPr>
              <a:t>lack of a middle class, large gap between lower economic class and a very small elite upper class controlling the country's wealth and resources. </a:t>
            </a:r>
          </a:p>
          <a:p>
            <a:pPr marL="1371600" lvl="2" indent="-298450" rtl="0">
              <a:lnSpc>
                <a:spcPct val="100000"/>
              </a:lnSpc>
              <a:spcBef>
                <a:spcPts val="0"/>
              </a:spcBef>
              <a:buSzPct val="100000"/>
              <a:buFont typeface="Arial"/>
              <a:buChar char="•"/>
            </a:pPr>
            <a:r>
              <a:rPr lang="en-US" sz="1100" dirty="0">
                <a:solidFill>
                  <a:srgbClr val="000000"/>
                </a:solidFill>
              </a:rPr>
              <a:t>large </a:t>
            </a:r>
            <a:r>
              <a:rPr lang="en-US" sz="1100" dirty="0">
                <a:solidFill>
                  <a:srgbClr val="000000"/>
                </a:solidFill>
                <a:hlinkClick r:id="rId4"/>
              </a:rPr>
              <a:t>foreign debt</a:t>
            </a:r>
            <a:r>
              <a:rPr lang="en-US" sz="1100" dirty="0">
                <a:solidFill>
                  <a:srgbClr val="000000"/>
                </a:solidFill>
              </a:rPr>
              <a:t>. </a:t>
            </a:r>
          </a:p>
          <a:p>
            <a:pPr marL="1828800" lvl="3" indent="-298450" rtl="0">
              <a:lnSpc>
                <a:spcPct val="100000"/>
              </a:lnSpc>
              <a:spcBef>
                <a:spcPts val="0"/>
              </a:spcBef>
              <a:buSzPct val="100000"/>
              <a:buFont typeface="Arial"/>
              <a:buChar char="•"/>
            </a:pPr>
            <a:r>
              <a:rPr lang="en-US" sz="1100" dirty="0">
                <a:solidFill>
                  <a:srgbClr val="000000"/>
                </a:solidFill>
              </a:rPr>
              <a:t>(Source: “What Makes a Nation Third World?” from </a:t>
            </a:r>
            <a:r>
              <a:rPr lang="en-US" sz="1100" dirty="0">
                <a:solidFill>
                  <a:srgbClr val="000000"/>
                </a:solidFill>
                <a:hlinkClick r:id="rId5"/>
              </a:rPr>
              <a:t>Encyclopedia of World Geography</a:t>
            </a:r>
            <a:r>
              <a:rPr lang="en-US" sz="1100" dirty="0" smtClean="0">
                <a:solidFill>
                  <a:srgbClr val="000000"/>
                </a:solidFill>
              </a:rPr>
              <a:t>)</a:t>
            </a:r>
            <a:endParaRPr sz="1100" dirty="0">
              <a:solidFill>
                <a:srgbClr val="000000"/>
              </a:solidFill>
            </a:endParaRPr>
          </a:p>
          <a:p>
            <a:pPr marL="171450" lvl="0" indent="-171450" rtl="0">
              <a:lnSpc>
                <a:spcPct val="100000"/>
              </a:lnSpc>
              <a:spcBef>
                <a:spcPts val="0"/>
              </a:spcBef>
              <a:buFont typeface="Arial"/>
              <a:buChar char="•"/>
            </a:pPr>
            <a:endParaRPr sz="1100" dirty="0">
              <a:solidFill>
                <a:srgbClr val="000000"/>
              </a:solidFill>
            </a:endParaRPr>
          </a:p>
          <a:p>
            <a:pPr marL="457200" lvl="0" indent="-298450" rtl="0">
              <a:lnSpc>
                <a:spcPct val="100000"/>
              </a:lnSpc>
              <a:spcBef>
                <a:spcPts val="0"/>
              </a:spcBef>
              <a:buSzPct val="100000"/>
              <a:buFont typeface="Arial"/>
              <a:buChar char="•"/>
            </a:pPr>
            <a:r>
              <a:rPr lang="en-US" sz="1100" dirty="0">
                <a:solidFill>
                  <a:srgbClr val="000000"/>
                </a:solidFill>
              </a:rPr>
              <a:t>Global North/ Global South: </a:t>
            </a:r>
          </a:p>
          <a:p>
            <a:pPr marL="914400" lvl="1" indent="-298450" rtl="0">
              <a:lnSpc>
                <a:spcPct val="100000"/>
              </a:lnSpc>
              <a:spcBef>
                <a:spcPts val="0"/>
              </a:spcBef>
              <a:buSzPct val="100000"/>
              <a:buFont typeface="Arial"/>
              <a:buChar char="•"/>
            </a:pPr>
            <a:r>
              <a:rPr lang="en-US" sz="1100" b="1" dirty="0">
                <a:solidFill>
                  <a:srgbClr val="000000"/>
                </a:solidFill>
              </a:rPr>
              <a:t>Global South:</a:t>
            </a:r>
            <a:r>
              <a:rPr lang="en-US" sz="1100" dirty="0">
                <a:solidFill>
                  <a:srgbClr val="000000"/>
                </a:solidFill>
              </a:rPr>
              <a:t> the nations of Africa, Central and Latin America, and most of Asia. </a:t>
            </a:r>
            <a:r>
              <a:rPr lang="en-US" sz="1100" dirty="0"/>
              <a:t>Political, social, and economic upheaval are prevalent in many of these nations; at the same time, the populations of the global South and their emerging markets offer immense hopes for economic growth, investment, and cultural contribution. The people of these nations also bear the brunt of some of the greatest challenges facing the international community in the next millennium: poverty, environmental degradation, human and civil rights abuses, ethnic and regional conflicts, mass displacements of refugees, hunger, and disease.</a:t>
            </a:r>
          </a:p>
          <a:p>
            <a:pPr marL="914400" lvl="1" indent="-298450" rtl="0">
              <a:lnSpc>
                <a:spcPct val="100000"/>
              </a:lnSpc>
              <a:spcBef>
                <a:spcPts val="0"/>
              </a:spcBef>
              <a:buSzPct val="100000"/>
              <a:buFont typeface="Arial"/>
              <a:buChar char="•"/>
            </a:pPr>
            <a:r>
              <a:rPr lang="en-US" sz="1100" b="1" dirty="0">
                <a:solidFill>
                  <a:srgbClr val="000000"/>
                </a:solidFill>
              </a:rPr>
              <a:t>Global North:</a:t>
            </a:r>
            <a:r>
              <a:rPr lang="en-US" sz="1100" dirty="0">
                <a:solidFill>
                  <a:srgbClr val="000000"/>
                </a:solidFill>
              </a:rPr>
              <a:t> the nations of the United States, Canada, Western Europe, and Parts of East Asia. </a:t>
            </a:r>
          </a:p>
          <a:p>
            <a:pPr marL="1371600" marR="0" lvl="2" indent="-298450" algn="l" rtl="0">
              <a:lnSpc>
                <a:spcPct val="100000"/>
              </a:lnSpc>
              <a:spcBef>
                <a:spcPts val="0"/>
              </a:spcBef>
              <a:spcAft>
                <a:spcPts val="0"/>
              </a:spcAft>
              <a:buClr>
                <a:srgbClr val="000000"/>
              </a:buClr>
              <a:buSzPct val="100000"/>
              <a:buFont typeface="Arial"/>
              <a:buChar char="•"/>
            </a:pPr>
            <a:r>
              <a:rPr lang="en-US" sz="1100" dirty="0">
                <a:solidFill>
                  <a:srgbClr val="000000"/>
                </a:solidFill>
              </a:rPr>
              <a:t>(Source: Center for Global South, American University) </a:t>
            </a:r>
          </a:p>
          <a:p>
            <a:pPr lvl="0" rtl="0">
              <a:lnSpc>
                <a:spcPct val="100000"/>
              </a:lnSpc>
              <a:spcBef>
                <a:spcPts val="0"/>
              </a:spcBef>
              <a:buNone/>
            </a:pPr>
            <a:endParaRPr sz="900" b="1" dirty="0">
              <a:solidFill>
                <a:srgbClr val="000000"/>
              </a:solidFill>
            </a:endParaRPr>
          </a:p>
          <a:p>
            <a:pPr lvl="0">
              <a:lnSpc>
                <a:spcPct val="100000"/>
              </a:lnSpc>
              <a:spcBef>
                <a:spcPts val="0"/>
              </a:spcBef>
              <a:buNone/>
            </a:pPr>
            <a:endParaRPr sz="900" dirty="0"/>
          </a:p>
        </p:txBody>
      </p:sp>
      <p:sp>
        <p:nvSpPr>
          <p:cNvPr id="116" name="Shape 11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 name="Shape 12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spcBef>
                <a:spcPts val="0"/>
              </a:spcBef>
              <a:buFont typeface="Arial"/>
              <a:buChar char="•"/>
            </a:pPr>
            <a:r>
              <a:rPr lang="en-US" dirty="0"/>
              <a:t>This slide is meant to demonstrate that postcolonial structures and history impact people individually, often for several generations, and that these impacts of course are felt on community, national, and global scales</a:t>
            </a:r>
            <a:r>
              <a:rPr lang="en-US" dirty="0" smtClean="0"/>
              <a:t>.</a:t>
            </a:r>
          </a:p>
          <a:p>
            <a:pPr marL="457200" lvl="0" indent="-228600" rtl="0">
              <a:spcBef>
                <a:spcPts val="0"/>
              </a:spcBef>
              <a:buFont typeface="Arial"/>
              <a:buChar char="•"/>
            </a:pPr>
            <a:endParaRPr lang="en-US" dirty="0"/>
          </a:p>
          <a:p>
            <a:pPr marL="457200" lvl="0" indent="-228600" rtl="0">
              <a:spcBef>
                <a:spcPts val="0"/>
              </a:spcBef>
              <a:buFont typeface="Arial"/>
              <a:buChar char="•"/>
            </a:pPr>
            <a:r>
              <a:rPr lang="en-US" dirty="0"/>
              <a:t>Emphasize that this graphic can be read both top-down and bottom-up. </a:t>
            </a:r>
          </a:p>
          <a:p>
            <a:pPr marL="171450" lvl="0" indent="-171450" rtl="0">
              <a:spcBef>
                <a:spcPts val="0"/>
              </a:spcBef>
              <a:buFont typeface="Arial"/>
              <a:buChar char="•"/>
            </a:pPr>
            <a:endParaRPr dirty="0"/>
          </a:p>
          <a:p>
            <a:pPr marL="914400" lvl="1" indent="-228600" rtl="0">
              <a:spcBef>
                <a:spcPts val="0"/>
              </a:spcBef>
              <a:buFont typeface="Arial"/>
              <a:buChar char="•"/>
            </a:pPr>
            <a:r>
              <a:rPr lang="en-US" b="1" dirty="0"/>
              <a:t>World Scale: </a:t>
            </a:r>
          </a:p>
          <a:p>
            <a:pPr marL="1371600" lvl="2" indent="-228600" rtl="0">
              <a:spcBef>
                <a:spcPts val="0"/>
              </a:spcBef>
              <a:buClr>
                <a:schemeClr val="dk1"/>
              </a:buClr>
              <a:buFont typeface="Arial"/>
              <a:buChar char="•"/>
            </a:pPr>
            <a:r>
              <a:rPr lang="en-US" dirty="0"/>
              <a:t>These personal and national impacts accumulate and lead to a fundamental lack of understanding of  the nature of conflict, lack of security and economic vulnerability in postcolonial nations.  People in former colonizing nations can easily revert to ugly </a:t>
            </a:r>
            <a:r>
              <a:rPr lang="en-US" dirty="0" err="1"/>
              <a:t>racialized</a:t>
            </a:r>
            <a:r>
              <a:rPr lang="en-US" dirty="0"/>
              <a:t> stereotypes rampant in the colonial era to explain postcolonial difficulties-- conflict is chalked up to a matter of primitivism rather than psychological and collective trauma in resource-scarce settings ill-equipped to deal with the mental and physical health burdens of independence transitions.  This creates a sense of separation (dehumanization) between people in former colonies and in former imperial nations, largely enforced by the more powerful and stable colonizing nations, which exacerbates the cycles of disempowerment, disenfranchisement and paternalism that resulted in neocolonial/neoliberal relationships between former colonizers and colonized in the latter half of the 20th century. </a:t>
            </a:r>
          </a:p>
          <a:p>
            <a:pPr marL="914400" marR="0" lvl="1" indent="-317500" algn="l" rtl="0">
              <a:lnSpc>
                <a:spcPct val="100000"/>
              </a:lnSpc>
              <a:spcBef>
                <a:spcPts val="360"/>
              </a:spcBef>
              <a:spcAft>
                <a:spcPts val="0"/>
              </a:spcAft>
              <a:buClr>
                <a:srgbClr val="000000"/>
              </a:buClr>
              <a:buSzPct val="116666"/>
              <a:buFont typeface="Arial"/>
              <a:buChar char="•"/>
            </a:pPr>
            <a:r>
              <a:rPr lang="en-US" b="1" dirty="0"/>
              <a:t>Nation Scale</a:t>
            </a:r>
            <a:r>
              <a:rPr lang="en-US" dirty="0"/>
              <a:t>: </a:t>
            </a:r>
          </a:p>
          <a:p>
            <a:pPr marL="1371600" lvl="2" indent="-228600" rtl="0">
              <a:spcBef>
                <a:spcPts val="0"/>
              </a:spcBef>
              <a:buFont typeface="Arial"/>
              <a:buChar char="•"/>
            </a:pPr>
            <a:r>
              <a:rPr lang="en-US" dirty="0"/>
              <a:t>On a national level, internal displacements from conflict, urbanization, etc. create impacts with respect to the changes that come with cosmopolitanism in formerly more insular societies that have been turned into nation states due to the decolonization process.  Shifts in values, changes to belief systems, language and cultural traditions frequently occur in this context and they can compound a sense of self-doubt by causing people to feel they have lost their ancestral identity and access to heritage knowledge. On a national level, postcolonial impacts are particularly difficult, as many postcolonial nations were created, geographically and even linguistically with very little input from the indigenous groups who have lived there for generations.  This lack of cohesive identity, due to externally created circumstances, is, along with the power vacuums that often arose in postcolonial transitions, </a:t>
            </a:r>
            <a:r>
              <a:rPr lang="en-US" smtClean="0"/>
              <a:t>a</a:t>
            </a:r>
            <a:r>
              <a:rPr lang="en-US" baseline="0" smtClean="0"/>
              <a:t> </a:t>
            </a:r>
            <a:r>
              <a:rPr lang="en-US" smtClean="0"/>
              <a:t>central factor </a:t>
            </a:r>
            <a:r>
              <a:rPr lang="en-US" dirty="0"/>
              <a:t>in conflict and civil war that has erupted in many recently created nations in former colonial territories.  </a:t>
            </a:r>
          </a:p>
          <a:p>
            <a:pPr marL="914400" lvl="1" indent="-228600" rtl="0">
              <a:spcBef>
                <a:spcPts val="0"/>
              </a:spcBef>
              <a:buFont typeface="Arial"/>
              <a:buChar char="•"/>
            </a:pPr>
            <a:r>
              <a:rPr lang="en-US" b="1" dirty="0"/>
              <a:t>Person/ Individual Scale:</a:t>
            </a:r>
            <a:r>
              <a:rPr lang="en-US" dirty="0"/>
              <a:t> </a:t>
            </a:r>
          </a:p>
          <a:p>
            <a:pPr marL="1371600" lvl="2" indent="-228600" rtl="0">
              <a:spcBef>
                <a:spcPts val="0"/>
              </a:spcBef>
              <a:buClr>
                <a:schemeClr val="dk1"/>
              </a:buClr>
              <a:buFont typeface="Arial"/>
              <a:buChar char="•"/>
            </a:pPr>
            <a:r>
              <a:rPr lang="en-US" dirty="0"/>
              <a:t>Individuals who feel disempowered socially, politically and economically, as often happens both during and after subjugation that happens (personally or structurally) are prone to experiencing self-doubt.  A person who has been made to feel inferior can understandably experience trauma from chronically being denied treated with dignity and access to social support, care, and opportunities to escape cycles of disempowerment, such as colonial rule.  This sense of dehumanization creates psychological impacts that have been studied that are very similar to the symptoms of Post Traumatic Stress Disorder. This makes it difficult for people to recover, to create meaningful livelihoods and to find and strengthen social support networks particularly in the case of people who move from rural to urban areas to find employment in increasingly formal, globalized postcolonial economies.</a:t>
            </a:r>
          </a:p>
          <a:p>
            <a:pPr marL="171450" lvl="0" indent="-171450" rtl="0">
              <a:spcBef>
                <a:spcPts val="0"/>
              </a:spcBef>
              <a:buFont typeface="Arial"/>
              <a:buChar char="•"/>
            </a:pPr>
            <a:endParaRPr dirty="0"/>
          </a:p>
          <a:p>
            <a:pPr marL="171450" lvl="0" indent="-171450">
              <a:spcBef>
                <a:spcPts val="0"/>
              </a:spcBef>
              <a:buFont typeface="Arial"/>
              <a:buChar char="•"/>
            </a:pPr>
            <a:endParaRPr dirty="0"/>
          </a:p>
        </p:txBody>
      </p:sp>
      <p:sp>
        <p:nvSpPr>
          <p:cNvPr id="123" name="Shape 123"/>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1"/>
        <p:cNvGrpSpPr/>
        <p:nvPr/>
      </p:nvGrpSpPr>
      <p:grpSpPr>
        <a:xfrm>
          <a:off x="0" y="0"/>
          <a:ext cx="0" cy="0"/>
          <a:chOff x="0" y="0"/>
          <a:chExt cx="0" cy="0"/>
        </a:xfrm>
      </p:grpSpPr>
      <p:sp>
        <p:nvSpPr>
          <p:cNvPr id="12" name="Shape 12"/>
          <p:cNvSpPr txBox="1">
            <a:spLocks noGrp="1"/>
          </p:cNvSpPr>
          <p:nvPr>
            <p:ph type="ctrTitle"/>
          </p:nvPr>
        </p:nvSpPr>
        <p:spPr>
          <a:xfrm>
            <a:off x="609600" y="3835135"/>
            <a:ext cx="7772400" cy="1727464"/>
          </a:xfrm>
          <a:prstGeom prst="rect">
            <a:avLst/>
          </a:prstGeom>
          <a:noFill/>
          <a:ln>
            <a:noFill/>
          </a:ln>
        </p:spPr>
        <p:txBody>
          <a:bodyPr lIns="91425" tIns="91425" rIns="91425" bIns="91425" anchor="t" anchorCtr="0"/>
          <a:lstStyle>
            <a:lvl1pPr marL="0" marR="0" lvl="0" indent="0" algn="l" rtl="0">
              <a:spcBef>
                <a:spcPts val="0"/>
              </a:spcBef>
              <a:spcAft>
                <a:spcPts val="0"/>
              </a:spcAft>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endParaRPr/>
          </a:p>
        </p:txBody>
      </p:sp>
      <p:sp>
        <p:nvSpPr>
          <p:cNvPr id="13" name="Shape 13"/>
          <p:cNvSpPr txBox="1">
            <a:spLocks noGrp="1"/>
          </p:cNvSpPr>
          <p:nvPr>
            <p:ph type="subTitle" idx="1"/>
          </p:nvPr>
        </p:nvSpPr>
        <p:spPr>
          <a:xfrm>
            <a:off x="609600" y="5592087"/>
            <a:ext cx="7696199" cy="884911"/>
          </a:xfrm>
          <a:prstGeom prst="rect">
            <a:avLst/>
          </a:prstGeom>
          <a:noFill/>
          <a:ln>
            <a:noFill/>
          </a:ln>
        </p:spPr>
        <p:txBody>
          <a:bodyPr lIns="91425" tIns="91425" rIns="91425" bIns="91425" anchor="t" anchorCtr="0"/>
          <a:lstStyle>
            <a:lvl1pPr marL="0" marR="0" lvl="0"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1pPr>
            <a:lvl2pPr marL="457200" marR="0" lvl="1" indent="0" algn="ctr" rtl="0">
              <a:spcBef>
                <a:spcPts val="400"/>
              </a:spcBef>
              <a:spcAft>
                <a:spcPts val="0"/>
              </a:spcAft>
              <a:buClr>
                <a:schemeClr val="dk1"/>
              </a:buClr>
              <a:buFont typeface="Verdana"/>
              <a:buNone/>
              <a:defRPr sz="2000" b="0" i="0" u="none" strike="noStrike" cap="none">
                <a:solidFill>
                  <a:schemeClr val="dk1"/>
                </a:solidFill>
                <a:latin typeface="Verdana"/>
                <a:ea typeface="Verdana"/>
                <a:cs typeface="Verdana"/>
                <a:sym typeface="Verdana"/>
              </a:defRPr>
            </a:lvl2pPr>
            <a:lvl3pPr marL="914400" marR="0" lvl="2" indent="0" algn="ctr" rtl="0">
              <a:spcBef>
                <a:spcPts val="360"/>
              </a:spcBef>
              <a:spcAft>
                <a:spcPts val="0"/>
              </a:spcAft>
              <a:buClr>
                <a:schemeClr val="dk1"/>
              </a:buClr>
              <a:buFont typeface="Verdana"/>
              <a:buNone/>
              <a:defRPr sz="1800" b="0" i="0" u="none" strike="noStrike" cap="none">
                <a:solidFill>
                  <a:schemeClr val="dk1"/>
                </a:solidFill>
                <a:latin typeface="Verdana"/>
                <a:ea typeface="Verdana"/>
                <a:cs typeface="Verdana"/>
                <a:sym typeface="Verdana"/>
              </a:defRPr>
            </a:lvl3pPr>
            <a:lvl4pPr marL="1371600" marR="0" lvl="3"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4pPr>
            <a:lvl5pPr marL="1828800" marR="0" lvl="4"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5pPr>
            <a:lvl6pPr marL="2286000" marR="0" lvl="5"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6pPr>
            <a:lvl7pPr marL="2743200" marR="0" lvl="6"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7pPr>
            <a:lvl8pPr marL="3200400" marR="0" lvl="7"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8pPr>
            <a:lvl9pPr marL="3657600" marR="0" lvl="8"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74637"/>
            <a:ext cx="8229600" cy="1143000"/>
          </a:xfrm>
          <a:prstGeom prst="rect">
            <a:avLst/>
          </a:prstGeom>
          <a:noFill/>
          <a:ln>
            <a:noFill/>
          </a:ln>
        </p:spPr>
        <p:txBody>
          <a:bodyPr lIns="91425" tIns="91425" rIns="91425" bIns="91425" anchor="t" anchorCtr="0"/>
          <a:lstStyle>
            <a:lvl1pPr lvl="0" rtl="0">
              <a:spcBef>
                <a:spcPts val="0"/>
              </a:spcBef>
              <a:defRPr sz="3200">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51" name="Shape 51"/>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53"/>
        <p:cNvGrpSpPr/>
        <p:nvPr/>
      </p:nvGrpSpPr>
      <p:grpSpPr>
        <a:xfrm>
          <a:off x="0" y="0"/>
          <a:ext cx="0" cy="0"/>
          <a:chOff x="0" y="0"/>
          <a:chExt cx="0" cy="0"/>
        </a:xfrm>
      </p:grpSpPr>
      <p:sp>
        <p:nvSpPr>
          <p:cNvPr id="54" name="Shape 54"/>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t" anchorCtr="0"/>
          <a:lstStyle>
            <a:lvl1pPr lvl="0" rtl="0">
              <a:spcBef>
                <a:spcPts val="0"/>
              </a:spcBef>
              <a:defRPr>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55" name="Shape 55"/>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4"/>
        <p:cNvGrpSpPr/>
        <p:nvPr/>
      </p:nvGrpSpPr>
      <p:grpSpPr>
        <a:xfrm>
          <a:off x="0" y="0"/>
          <a:ext cx="0" cy="0"/>
          <a:chOff x="0" y="0"/>
          <a:chExt cx="0" cy="0"/>
        </a:xfrm>
      </p:grpSpPr>
      <p:sp>
        <p:nvSpPr>
          <p:cNvPr id="16" name="Shape 16"/>
          <p:cNvSpPr txBox="1">
            <a:spLocks noGrp="1"/>
          </p:cNvSpPr>
          <p:nvPr>
            <p:ph type="body" idx="1"/>
          </p:nvPr>
        </p:nvSpPr>
        <p:spPr>
          <a:xfrm>
            <a:off x="457200" y="1828800"/>
            <a:ext cx="8229600" cy="4297363"/>
          </a:xfrm>
          <a:prstGeom prst="rect">
            <a:avLst/>
          </a:prstGeom>
          <a:noFill/>
          <a:ln>
            <a:noFill/>
          </a:ln>
        </p:spPr>
        <p:txBody>
          <a:bodyPr lIns="91425" tIns="91425" rIns="91425" bIns="91425" anchor="t" anchorCtr="0"/>
          <a:lstStyle>
            <a:lvl1pPr lvl="0" rtl="0">
              <a:spcBef>
                <a:spcPts val="0"/>
              </a:spcBef>
              <a:defRPr>
                <a:solidFill>
                  <a:schemeClr val="dk1"/>
                </a:solidFill>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17" name="Shape 17"/>
          <p:cNvSpPr txBox="1">
            <a:spLocks noGrp="1"/>
          </p:cNvSpPr>
          <p:nvPr>
            <p:ph type="title"/>
          </p:nvPr>
        </p:nvSpPr>
        <p:spPr>
          <a:xfrm>
            <a:off x="457200" y="533400"/>
            <a:ext cx="8229600" cy="914400"/>
          </a:xfrm>
          <a:prstGeom prst="rect">
            <a:avLst/>
          </a:prstGeom>
          <a:noFill/>
          <a:ln>
            <a:noFill/>
          </a:ln>
        </p:spPr>
        <p:txBody>
          <a:bodyPr lIns="91425" tIns="91425" rIns="91425" bIns="91425" anchor="t" anchorCtr="0"/>
          <a:lstStyle>
            <a:lvl1pPr lvl="0" rtl="0">
              <a:spcBef>
                <a:spcPts val="0"/>
              </a:spcBef>
              <a:defRPr sz="36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8"/>
        <p:cNvGrpSpPr/>
        <p:nvPr/>
      </p:nvGrpSpPr>
      <p:grpSpPr>
        <a:xfrm>
          <a:off x="0" y="0"/>
          <a:ext cx="0" cy="0"/>
          <a:chOff x="0" y="0"/>
          <a:chExt cx="0" cy="0"/>
        </a:xfrm>
      </p:grpSpPr>
      <p:sp>
        <p:nvSpPr>
          <p:cNvPr id="20" name="Shape 20"/>
          <p:cNvSpPr txBox="1">
            <a:spLocks noGrp="1"/>
          </p:cNvSpPr>
          <p:nvPr>
            <p:ph type="title"/>
          </p:nvPr>
        </p:nvSpPr>
        <p:spPr>
          <a:xfrm>
            <a:off x="722312" y="3633787"/>
            <a:ext cx="7772400" cy="1362075"/>
          </a:xfrm>
          <a:prstGeom prst="rect">
            <a:avLst/>
          </a:prstGeom>
          <a:noFill/>
          <a:ln>
            <a:noFill/>
          </a:ln>
        </p:spPr>
        <p:txBody>
          <a:bodyPr lIns="91425" tIns="91425" rIns="91425" bIns="91425" anchor="t" anchorCtr="0"/>
          <a:lstStyle>
            <a:lvl1pPr lvl="0" algn="l" rtl="0">
              <a:spcBef>
                <a:spcPts val="0"/>
              </a:spcBef>
              <a:defRPr sz="4000" b="1"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21" name="Shape 21"/>
          <p:cNvSpPr txBox="1">
            <a:spLocks noGrp="1"/>
          </p:cNvSpPr>
          <p:nvPr>
            <p:ph type="body" idx="1"/>
          </p:nvPr>
        </p:nvSpPr>
        <p:spPr>
          <a:xfrm>
            <a:off x="722312" y="2157413"/>
            <a:ext cx="7772400" cy="1500187"/>
          </a:xfrm>
          <a:prstGeom prst="rect">
            <a:avLst/>
          </a:prstGeom>
          <a:noFill/>
          <a:ln>
            <a:noFill/>
          </a:ln>
        </p:spPr>
        <p:txBody>
          <a:bodyPr lIns="91425" tIns="91425" rIns="91425" bIns="91425" anchor="b" anchorCtr="0"/>
          <a:lstStyle>
            <a:lvl1pPr marL="0" lvl="0" indent="0" rtl="0">
              <a:spcBef>
                <a:spcPts val="0"/>
              </a:spcBef>
              <a:buFont typeface="Arial"/>
              <a:buNone/>
              <a:defRPr sz="2000">
                <a:latin typeface="Arial"/>
                <a:ea typeface="Arial"/>
                <a:cs typeface="Arial"/>
                <a:sym typeface="Arial"/>
              </a:defRPr>
            </a:lvl1pPr>
            <a:lvl2pPr marL="457200" lvl="1" indent="0" rtl="0">
              <a:spcBef>
                <a:spcPts val="0"/>
              </a:spcBef>
              <a:buFont typeface="Verdana"/>
              <a:buNone/>
              <a:defRPr sz="1800"/>
            </a:lvl2pPr>
            <a:lvl3pPr marL="914400" lvl="2" indent="0" rtl="0">
              <a:spcBef>
                <a:spcPts val="0"/>
              </a:spcBef>
              <a:buFont typeface="Verdana"/>
              <a:buNone/>
              <a:defRPr sz="1600"/>
            </a:lvl3pPr>
            <a:lvl4pPr marL="1371600" lvl="3" indent="0" rtl="0">
              <a:spcBef>
                <a:spcPts val="0"/>
              </a:spcBef>
              <a:buFont typeface="Verdana"/>
              <a:buNone/>
              <a:defRPr sz="1400"/>
            </a:lvl4pPr>
            <a:lvl5pPr marL="1828800" lvl="4" indent="0" rtl="0">
              <a:spcBef>
                <a:spcPts val="0"/>
              </a:spcBef>
              <a:buFont typeface="Verdana"/>
              <a:buNone/>
              <a:defRPr sz="1400"/>
            </a:lvl5pPr>
            <a:lvl6pPr marL="2286000" lvl="5" indent="0" rtl="0">
              <a:spcBef>
                <a:spcPts val="0"/>
              </a:spcBef>
              <a:buFont typeface="Verdana"/>
              <a:buNone/>
              <a:defRPr sz="1400"/>
            </a:lvl6pPr>
            <a:lvl7pPr marL="2743200" lvl="6" indent="0" rtl="0">
              <a:spcBef>
                <a:spcPts val="0"/>
              </a:spcBef>
              <a:buFont typeface="Verdana"/>
              <a:buNone/>
              <a:defRPr sz="1400"/>
            </a:lvl7pPr>
            <a:lvl8pPr marL="3200400" lvl="7" indent="0" rtl="0">
              <a:spcBef>
                <a:spcPts val="0"/>
              </a:spcBef>
              <a:buFont typeface="Verdana"/>
              <a:buNone/>
              <a:defRPr sz="1400"/>
            </a:lvl8pPr>
            <a:lvl9pPr marL="3657600" lvl="8" indent="0" rtl="0">
              <a:spcBef>
                <a:spcPts val="0"/>
              </a:spcBef>
              <a:buFont typeface="Verdana"/>
              <a:buNone/>
              <a:defRPr sz="14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2"/>
        <p:cNvGrpSpPr/>
        <p:nvPr/>
      </p:nvGrpSpPr>
      <p:grpSpPr>
        <a:xfrm>
          <a:off x="0" y="0"/>
          <a:ext cx="0" cy="0"/>
          <a:chOff x="0" y="0"/>
          <a:chExt cx="0" cy="0"/>
        </a:xfrm>
      </p:grpSpPr>
      <p:sp>
        <p:nvSpPr>
          <p:cNvPr id="24" name="Shape 24"/>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dirty="0"/>
          </a:p>
        </p:txBody>
      </p:sp>
      <p:sp>
        <p:nvSpPr>
          <p:cNvPr id="25" name="Shape 25"/>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26" name="Shape 26"/>
          <p:cNvSpPr txBox="1">
            <a:spLocks noGrp="1"/>
          </p:cNvSpPr>
          <p:nvPr>
            <p:ph type="title"/>
          </p:nvPr>
        </p:nvSpPr>
        <p:spPr>
          <a:xfrm>
            <a:off x="457200" y="152400"/>
            <a:ext cx="8229600" cy="1265237"/>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omparison">
    <p:spTree>
      <p:nvGrpSpPr>
        <p:cNvPr id="1" name="Shape 27"/>
        <p:cNvGrpSpPr/>
        <p:nvPr/>
      </p:nvGrpSpPr>
      <p:grpSpPr>
        <a:xfrm>
          <a:off x="0" y="0"/>
          <a:ext cx="0" cy="0"/>
          <a:chOff x="0" y="0"/>
          <a:chExt cx="0" cy="0"/>
        </a:xfrm>
      </p:grpSpPr>
      <p:sp>
        <p:nvSpPr>
          <p:cNvPr id="28" name="Shape 28"/>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29" name="Shape 29"/>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30" name="Shape 30"/>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31" name="Shape 31"/>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33" name="Shape 33"/>
          <p:cNvSpPr txBox="1">
            <a:spLocks noGrp="1"/>
          </p:cNvSpPr>
          <p:nvPr>
            <p:ph type="title"/>
          </p:nvPr>
        </p:nvSpPr>
        <p:spPr>
          <a:xfrm>
            <a:off x="457200" y="274637"/>
            <a:ext cx="8229600" cy="868362"/>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457200" y="274637"/>
            <a:ext cx="8229600" cy="1143000"/>
          </a:xfrm>
          <a:prstGeom prst="rect">
            <a:avLst/>
          </a:prstGeom>
          <a:noFill/>
          <a:ln>
            <a:noFill/>
          </a:ln>
        </p:spPr>
        <p:txBody>
          <a:bodyPr lIns="91425" tIns="91425" rIns="91425" bIns="91425" anchor="t" anchorCtr="0"/>
          <a:lstStyle>
            <a:lvl1pPr lvl="0" rtl="0">
              <a:spcBef>
                <a:spcPts val="0"/>
              </a:spcBef>
              <a:defRPr sz="3200">
                <a:solidFill>
                  <a:srgbClr val="EC511C"/>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7"/>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41" name="Shape 41"/>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lvl="0" rtl="0">
              <a:spcBef>
                <a:spcPts val="0"/>
              </a:spcBef>
              <a:defRPr sz="3200">
                <a:latin typeface="Arial"/>
                <a:ea typeface="Arial"/>
                <a:cs typeface="Arial"/>
                <a:sym typeface="Arial"/>
              </a:defRPr>
            </a:lvl1pPr>
            <a:lvl2pPr lvl="1" rtl="0">
              <a:spcBef>
                <a:spcPts val="0"/>
              </a:spcBef>
              <a:defRPr sz="2800">
                <a:latin typeface="Arial"/>
                <a:ea typeface="Arial"/>
                <a:cs typeface="Arial"/>
                <a:sym typeface="Arial"/>
              </a:defRPr>
            </a:lvl2pPr>
            <a:lvl3pPr lvl="2" rtl="0">
              <a:spcBef>
                <a:spcPts val="0"/>
              </a:spcBef>
              <a:defRPr sz="2400">
                <a:latin typeface="Arial"/>
                <a:ea typeface="Arial"/>
                <a:cs typeface="Arial"/>
                <a:sym typeface="Arial"/>
              </a:defRPr>
            </a:lvl3pPr>
            <a:lvl4pPr lvl="3" rtl="0">
              <a:spcBef>
                <a:spcPts val="0"/>
              </a:spcBef>
              <a:defRPr sz="2000">
                <a:latin typeface="Arial"/>
                <a:ea typeface="Arial"/>
                <a:cs typeface="Arial"/>
                <a:sym typeface="Arial"/>
              </a:defRPr>
            </a:lvl4pPr>
            <a:lvl5pPr lvl="4" rtl="0">
              <a:spcBef>
                <a:spcPts val="0"/>
              </a:spcBef>
              <a:defRPr sz="2000">
                <a:latin typeface="Arial"/>
                <a:ea typeface="Arial"/>
                <a:cs typeface="Arial"/>
                <a:sym typeface="Arial"/>
              </a:defRPr>
            </a:lvl5pPr>
            <a:lvl6pPr lvl="5" rtl="0">
              <a:spcBef>
                <a:spcPts val="0"/>
              </a:spcBef>
              <a:defRPr sz="2000"/>
            </a:lvl6pPr>
            <a:lvl7pPr lvl="6" rtl="0">
              <a:spcBef>
                <a:spcPts val="0"/>
              </a:spcBef>
              <a:defRPr sz="2000"/>
            </a:lvl7pPr>
            <a:lvl8pPr lvl="7" rtl="0">
              <a:spcBef>
                <a:spcPts val="0"/>
              </a:spcBef>
              <a:defRPr sz="2000"/>
            </a:lvl8pPr>
            <a:lvl9pPr lvl="8" rtl="0">
              <a:spcBef>
                <a:spcPts val="0"/>
              </a:spcBef>
              <a:defRPr sz="2000"/>
            </a:lvl9pPr>
          </a:lstStyle>
          <a:p>
            <a:endParaRPr/>
          </a:p>
        </p:txBody>
      </p:sp>
      <p:sp>
        <p:nvSpPr>
          <p:cNvPr id="42" name="Shape 42"/>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46" name="Shape 46"/>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spcBef>
                <a:spcPts val="0"/>
              </a:spcBef>
              <a:buClr>
                <a:schemeClr val="dk1"/>
              </a:buClr>
              <a:buFont typeface="Verdana"/>
              <a:buNone/>
              <a:defRPr sz="2800" b="0" i="0" u="none" strike="noStrike" cap="none">
                <a:solidFill>
                  <a:schemeClr val="dk1"/>
                </a:solidFill>
                <a:latin typeface="Verdana"/>
                <a:ea typeface="Verdana"/>
                <a:cs typeface="Verdana"/>
                <a:sym typeface="Verdana"/>
              </a:defRPr>
            </a:lvl2pPr>
            <a:lvl3pPr marL="914400" marR="0" lvl="2" indent="0" algn="l" rtl="0">
              <a:spcBef>
                <a:spcPts val="0"/>
              </a:spcBef>
              <a:buClr>
                <a:schemeClr val="dk1"/>
              </a:buClr>
              <a:buFont typeface="Verdana"/>
              <a:buNone/>
              <a:defRPr sz="2400" b="0" i="0" u="none" strike="noStrike" cap="none">
                <a:solidFill>
                  <a:schemeClr val="dk1"/>
                </a:solidFill>
                <a:latin typeface="Verdana"/>
                <a:ea typeface="Verdana"/>
                <a:cs typeface="Verdana"/>
                <a:sym typeface="Verdana"/>
              </a:defRPr>
            </a:lvl3pPr>
            <a:lvl4pPr marL="1371600" marR="0" lvl="3"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4pPr>
            <a:lvl5pPr marL="1828800" marR="0" lvl="4"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5pPr>
            <a:lvl6pPr marL="2286000" marR="0" lvl="5"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6pPr>
            <a:lvl7pPr marL="2743200" marR="0" lvl="6"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7pPr>
            <a:lvl8pPr marL="3200400" marR="0" lvl="7"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8pPr>
            <a:lvl9pPr marL="3657600" marR="0" lvl="8"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9pPr>
          </a:lstStyle>
          <a:p>
            <a:endParaRPr/>
          </a:p>
        </p:txBody>
      </p:sp>
      <p:sp>
        <p:nvSpPr>
          <p:cNvPr id="47" name="Shape 47"/>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Shape 9"/>
        <p:cNvGrpSpPr/>
        <p:nvPr/>
      </p:nvGrpSpPr>
      <p:grpSpPr>
        <a:xfrm>
          <a:off x="0" y="0"/>
          <a:ext cx="0" cy="0"/>
          <a:chOff x="0" y="0"/>
          <a:chExt cx="0" cy="0"/>
        </a:xfrm>
      </p:grpSpPr>
      <p:sp>
        <p:nvSpPr>
          <p:cNvPr id="10" name="Shape 10"/>
          <p:cNvSpPr/>
          <p:nvPr/>
        </p:nvSpPr>
        <p:spPr>
          <a:xfrm>
            <a:off x="141288" y="6400800"/>
            <a:ext cx="184149" cy="2286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lt2"/>
              </a:solidFill>
              <a:latin typeface="Verdana"/>
              <a:ea typeface="Verdana"/>
              <a:cs typeface="Verdana"/>
              <a:sym typeface="Verdana"/>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hyperlink" Target="https://scholarblogs.emory.edu/postcolonialstudies/about-postcolonial-studies/" TargetMode="External"/><Relationship Id="rId4" Type="http://schemas.openxmlformats.org/officeDocument/2006/relationships/hyperlink" Target="http://www19.homepage.villanova.edu/silvia.nagyzekmi/teoria/childs%20postcolonial.pdf" TargetMode="External"/><Relationship Id="rId5" Type="http://schemas.openxmlformats.org/officeDocument/2006/relationships/hyperlink" Target="http://www.nationsonline.org/oneworld/third_world_countries.htm" TargetMode="External"/><Relationship Id="rId6" Type="http://schemas.openxmlformats.org/officeDocument/2006/relationships/hyperlink" Target="http://www3.dbu.edu/mitchell/postcold.htm" TargetMode="External"/><Relationship Id="rId7" Type="http://schemas.openxmlformats.org/officeDocument/2006/relationships/hyperlink" Target="http://exhibitions.nypl.org/africanaage/essay-challenge-of-decolonization-africa.html"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www.youtube.com/watch?v=CgzSnZidGuU%23t=338"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www.oxforddictionaries.com/us/definition/american_english/partial%23partial__3" TargetMode="External"/><Relationship Id="rId4" Type="http://schemas.openxmlformats.org/officeDocument/2006/relationships/hyperlink" Target="http://www.oxforddictionaries.com/us/definition/american_english/settler%23settler__2" TargetMode="External"/><Relationship Id="rId5" Type="http://schemas.openxmlformats.org/officeDocument/2006/relationships/hyperlink" Target="http://www.oxforddictionaries.com/us/definition/american_english/exploit%23exploit__2" TargetMode="External"/><Relationship Id="rId6" Type="http://schemas.openxmlformats.org/officeDocument/2006/relationships/hyperlink" Target="http://www.oxforddictionaries.com/us/definition/american_english/economically%23economically__2" TargetMode="External"/><Relationship Id="rId7" Type="http://schemas.openxmlformats.org/officeDocument/2006/relationships/image" Target="../media/image3.jp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60"/>
        <p:cNvGrpSpPr/>
        <p:nvPr/>
      </p:nvGrpSpPr>
      <p:grpSpPr>
        <a:xfrm>
          <a:off x="0" y="0"/>
          <a:ext cx="0" cy="0"/>
          <a:chOff x="0" y="0"/>
          <a:chExt cx="0" cy="0"/>
        </a:xfrm>
      </p:grpSpPr>
      <p:sp>
        <p:nvSpPr>
          <p:cNvPr id="4" name="Shape 103"/>
          <p:cNvSpPr txBox="1">
            <a:spLocks noGrp="1"/>
          </p:cNvSpPr>
          <p:nvPr>
            <p:ph type="ctrTitle"/>
          </p:nvPr>
        </p:nvSpPr>
        <p:spPr>
          <a:xfrm>
            <a:off x="609600" y="789080"/>
            <a:ext cx="7772400" cy="4936503"/>
          </a:xfrm>
          <a:prstGeom prst="rect">
            <a:avLst/>
          </a:prstGeom>
        </p:spPr>
        <p:txBody>
          <a:bodyPr lIns="91425" tIns="91425" rIns="91425" bIns="91425" anchor="t" anchorCtr="0">
            <a:noAutofit/>
          </a:bodyPr>
          <a:lstStyle/>
          <a:p>
            <a:pPr lvl="0" algn="l" rtl="0">
              <a:spcBef>
                <a:spcPts val="0"/>
              </a:spcBef>
              <a:buNone/>
            </a:pPr>
            <a:r>
              <a:rPr lang="en-US" sz="8000" dirty="0" smtClean="0">
                <a:solidFill>
                  <a:schemeClr val="bg1"/>
                </a:solidFill>
                <a:latin typeface="Arial Black"/>
                <a:cs typeface="Arial Black"/>
              </a:rPr>
              <a:t>Postcolonial</a:t>
            </a:r>
            <a:br>
              <a:rPr lang="en-US" sz="8000" dirty="0" smtClean="0">
                <a:solidFill>
                  <a:schemeClr val="bg1"/>
                </a:solidFill>
                <a:latin typeface="Arial Black"/>
                <a:cs typeface="Arial Black"/>
              </a:rPr>
            </a:br>
            <a:r>
              <a:rPr lang="en-US" sz="8000" dirty="0" smtClean="0">
                <a:solidFill>
                  <a:schemeClr val="bg1"/>
                </a:solidFill>
              </a:rPr>
              <a:t>Theory</a:t>
            </a:r>
            <a:endParaRPr lang="en" sz="8000" dirty="0">
              <a:solidFill>
                <a:schemeClr val="bg1"/>
              </a:solidFill>
              <a:latin typeface="Arial Black"/>
              <a:cs typeface="Arial Black"/>
            </a:endParaRP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Shape 132"/>
          <p:cNvSpPr txBox="1">
            <a:spLocks noGrp="1"/>
          </p:cNvSpPr>
          <p:nvPr>
            <p:ph type="body" idx="1"/>
          </p:nvPr>
        </p:nvSpPr>
        <p:spPr>
          <a:xfrm>
            <a:off x="358335" y="1745675"/>
            <a:ext cx="4019564" cy="4629900"/>
          </a:xfrm>
          <a:prstGeom prst="rect">
            <a:avLst/>
          </a:prstGeom>
        </p:spPr>
        <p:txBody>
          <a:bodyPr lIns="91425" tIns="91425" rIns="91425" bIns="91425" anchor="t" anchorCtr="0">
            <a:noAutofit/>
          </a:bodyPr>
          <a:lstStyle/>
          <a:p>
            <a:pPr marR="0" lvl="0" algn="l" rtl="0">
              <a:lnSpc>
                <a:spcPct val="100000"/>
              </a:lnSpc>
              <a:spcBef>
                <a:spcPts val="1200"/>
              </a:spcBef>
              <a:spcAft>
                <a:spcPts val="0"/>
              </a:spcAft>
              <a:buClr>
                <a:srgbClr val="000000"/>
              </a:buClr>
              <a:buSzPct val="100000"/>
              <a:buFont typeface="Arial"/>
            </a:pPr>
            <a:r>
              <a:rPr lang="en-US" sz="2400" dirty="0"/>
              <a:t>Postcolonial theory helpful in understanding and addressing: </a:t>
            </a:r>
          </a:p>
          <a:p>
            <a:pPr marL="320040" marR="0" lvl="1" indent="-320040" algn="l" rtl="0">
              <a:lnSpc>
                <a:spcPct val="100000"/>
              </a:lnSpc>
              <a:spcBef>
                <a:spcPts val="600"/>
              </a:spcBef>
              <a:spcAft>
                <a:spcPts val="0"/>
              </a:spcAft>
              <a:buClr>
                <a:srgbClr val="EC511C"/>
              </a:buClr>
              <a:buSzPct val="100000"/>
              <a:buFont typeface="Wingdings" charset="2"/>
              <a:buChar char="§"/>
            </a:pPr>
            <a:r>
              <a:rPr lang="en-US" dirty="0"/>
              <a:t>Social aspects of health and illness </a:t>
            </a:r>
          </a:p>
          <a:p>
            <a:pPr marL="320040" marR="0" lvl="1" indent="-320040" algn="l" rtl="0">
              <a:lnSpc>
                <a:spcPct val="100000"/>
              </a:lnSpc>
              <a:spcBef>
                <a:spcPts val="600"/>
              </a:spcBef>
              <a:spcAft>
                <a:spcPts val="0"/>
              </a:spcAft>
              <a:buClr>
                <a:srgbClr val="EC511C"/>
              </a:buClr>
              <a:buSzPct val="100000"/>
              <a:buFont typeface="Wingdings" charset="2"/>
              <a:buChar char="§"/>
            </a:pPr>
            <a:r>
              <a:rPr lang="en-US" dirty="0"/>
              <a:t>Inequalities in health </a:t>
            </a:r>
          </a:p>
          <a:p>
            <a:pPr marR="0" lvl="0" algn="l" rtl="0">
              <a:lnSpc>
                <a:spcPct val="100000"/>
              </a:lnSpc>
              <a:spcBef>
                <a:spcPts val="1200"/>
              </a:spcBef>
              <a:spcAft>
                <a:spcPts val="0"/>
              </a:spcAft>
              <a:buSzPct val="100000"/>
            </a:pPr>
            <a:r>
              <a:rPr lang="en-US" sz="2400" dirty="0"/>
              <a:t>“Help understand how continuities from the past shape the present context of Health and Healthcare” </a:t>
            </a:r>
            <a:endParaRPr lang="en-US" sz="2400" dirty="0" smtClean="0"/>
          </a:p>
          <a:p>
            <a:pPr marR="0" lvl="0" algn="l" rtl="0">
              <a:lnSpc>
                <a:spcPct val="100000"/>
              </a:lnSpc>
              <a:spcBef>
                <a:spcPts val="1200"/>
              </a:spcBef>
              <a:spcAft>
                <a:spcPts val="0"/>
              </a:spcAft>
              <a:buNone/>
            </a:pPr>
            <a:r>
              <a:rPr lang="en-US" sz="1600" dirty="0" smtClean="0"/>
              <a:t>(Brown </a:t>
            </a:r>
            <a:r>
              <a:rPr lang="en-US" sz="1600" i="1" dirty="0" smtClean="0"/>
              <a:t>et al</a:t>
            </a:r>
            <a:r>
              <a:rPr lang="en-US" sz="1600" dirty="0" smtClean="0"/>
              <a:t>, 2005)</a:t>
            </a:r>
            <a:endParaRPr lang="en-US" sz="1600" dirty="0"/>
          </a:p>
        </p:txBody>
      </p:sp>
      <p:pic>
        <p:nvPicPr>
          <p:cNvPr id="134" name="Shape 134"/>
          <p:cNvPicPr preferRelativeResize="0"/>
          <p:nvPr/>
        </p:nvPicPr>
        <p:blipFill>
          <a:blip r:embed="rId3">
            <a:alphaModFix/>
          </a:blip>
          <a:stretch>
            <a:fillRect/>
          </a:stretch>
        </p:blipFill>
        <p:spPr>
          <a:xfrm>
            <a:off x="4600925" y="1958675"/>
            <a:ext cx="4286250" cy="3219450"/>
          </a:xfrm>
          <a:prstGeom prst="rect">
            <a:avLst/>
          </a:prstGeom>
          <a:noFill/>
          <a:ln>
            <a:noFill/>
          </a:ln>
        </p:spPr>
      </p:pic>
      <p:sp>
        <p:nvSpPr>
          <p:cNvPr id="6" name="Shape 75"/>
          <p:cNvSpPr txBox="1">
            <a:spLocks noGrp="1"/>
          </p:cNvSpPr>
          <p:nvPr>
            <p:ph type="title"/>
          </p:nvPr>
        </p:nvSpPr>
        <p:spPr>
          <a:xfrm>
            <a:off x="358335" y="244410"/>
            <a:ext cx="8229600" cy="914400"/>
          </a:xfrm>
          <a:prstGeom prst="rect">
            <a:avLst/>
          </a:prstGeom>
          <a:noFill/>
          <a:ln>
            <a:noFill/>
          </a:ln>
        </p:spPr>
        <p:txBody>
          <a:bodyPr lIns="91425" tIns="91425" rIns="91425" bIns="91425" anchor="b" anchorCtr="0">
            <a:noAutofit/>
          </a:bodyPr>
          <a:lstStyle/>
          <a:p>
            <a:pPr marL="0" marR="0" lvl="0" indent="0" rtl="0">
              <a:spcBef>
                <a:spcPts val="0"/>
              </a:spcBef>
              <a:spcAft>
                <a:spcPts val="0"/>
              </a:spcAft>
              <a:buClr>
                <a:schemeClr val="lt1"/>
              </a:buClr>
              <a:buSzPct val="25000"/>
              <a:buFont typeface="Arial Black"/>
              <a:buNone/>
            </a:pPr>
            <a:r>
              <a:rPr lang="en-US" sz="4200" dirty="0" err="1" smtClean="0"/>
              <a:t>Postcolonialism</a:t>
            </a:r>
            <a:r>
              <a:rPr lang="en-US" sz="4200" dirty="0" smtClean="0"/>
              <a:t> and Health</a:t>
            </a:r>
            <a:endParaRPr lang="en-US" sz="4200"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40" name="Shape 140"/>
          <p:cNvSpPr txBox="1">
            <a:spLocks noGrp="1"/>
          </p:cNvSpPr>
          <p:nvPr>
            <p:ph type="body" idx="1"/>
          </p:nvPr>
        </p:nvSpPr>
        <p:spPr>
          <a:xfrm>
            <a:off x="358335" y="1542143"/>
            <a:ext cx="8229600" cy="4489070"/>
          </a:xfrm>
          <a:prstGeom prst="rect">
            <a:avLst/>
          </a:prstGeom>
          <a:noFill/>
          <a:ln>
            <a:noFill/>
          </a:ln>
        </p:spPr>
        <p:txBody>
          <a:bodyPr lIns="91425" tIns="45700" rIns="91425" bIns="45700" anchor="t" anchorCtr="0">
            <a:noAutofit/>
          </a:bodyPr>
          <a:lstStyle/>
          <a:p>
            <a:pPr lvl="0" rtl="0">
              <a:spcBef>
                <a:spcPts val="1200"/>
              </a:spcBef>
              <a:buClr>
                <a:schemeClr val="dk1"/>
              </a:buClr>
            </a:pPr>
            <a:r>
              <a:rPr lang="en-US" sz="1600" dirty="0"/>
              <a:t>“About Postcolonial Studies.” Postcolonial Studies at Emory. Web. 2014. </a:t>
            </a:r>
            <a:r>
              <a:rPr lang="en-US" sz="1600" u="sng" dirty="0" smtClean="0">
                <a:solidFill>
                  <a:schemeClr val="hlink"/>
                </a:solidFill>
                <a:hlinkClick r:id="rId3"/>
              </a:rPr>
              <a:t>https</a:t>
            </a:r>
            <a:r>
              <a:rPr lang="en-US" sz="1600" u="sng" dirty="0">
                <a:solidFill>
                  <a:schemeClr val="hlink"/>
                </a:solidFill>
                <a:hlinkClick r:id="rId3"/>
              </a:rPr>
              <a:t>://scholarblogs.emory.edu/postcolonialstudies/about-postcolonial-studies</a:t>
            </a:r>
            <a:r>
              <a:rPr lang="en-US" sz="1600" u="sng" dirty="0" smtClean="0">
                <a:solidFill>
                  <a:schemeClr val="hlink"/>
                </a:solidFill>
                <a:hlinkClick r:id="rId3"/>
              </a:rPr>
              <a:t>/</a:t>
            </a:r>
            <a:r>
              <a:rPr lang="en-US" sz="1600" dirty="0" smtClean="0"/>
              <a:t> </a:t>
            </a:r>
            <a:endParaRPr sz="1600" dirty="0"/>
          </a:p>
          <a:p>
            <a:pPr lvl="0" rtl="0">
              <a:spcBef>
                <a:spcPts val="1200"/>
              </a:spcBef>
              <a:buClr>
                <a:schemeClr val="dk1"/>
              </a:buClr>
            </a:pPr>
            <a:r>
              <a:rPr lang="en-US" sz="1600" dirty="0"/>
              <a:t>Childs, Peter and R.J. Patrick Williams. “Introduction: Points of Departure” </a:t>
            </a:r>
            <a:r>
              <a:rPr lang="en-US" sz="1600" i="1" dirty="0"/>
              <a:t>An Introduction to Post-Colonial Theory. </a:t>
            </a:r>
            <a:r>
              <a:rPr lang="en-US" sz="1600" dirty="0"/>
              <a:t>New York: Prentice Hall/ Harvester </a:t>
            </a:r>
            <a:r>
              <a:rPr lang="en-US" sz="1600" dirty="0" err="1"/>
              <a:t>Wheatsheaf</a:t>
            </a:r>
            <a:r>
              <a:rPr lang="en-US" sz="1600" dirty="0"/>
              <a:t>. 1997. Print. </a:t>
            </a:r>
            <a:r>
              <a:rPr lang="en-US" sz="1600" dirty="0" err="1"/>
              <a:t>Ppgs</a:t>
            </a:r>
            <a:r>
              <a:rPr lang="en-US" sz="1600" dirty="0"/>
              <a:t> 1-25.  </a:t>
            </a:r>
            <a:r>
              <a:rPr lang="en-US" sz="1600" u="sng" dirty="0" smtClean="0">
                <a:solidFill>
                  <a:srgbClr val="1155CC"/>
                </a:solidFill>
                <a:hlinkClick r:id="rId4"/>
              </a:rPr>
              <a:t>http</a:t>
            </a:r>
            <a:r>
              <a:rPr lang="en-US" sz="1600" u="sng" dirty="0">
                <a:solidFill>
                  <a:srgbClr val="1155CC"/>
                </a:solidFill>
                <a:hlinkClick r:id="rId4"/>
              </a:rPr>
              <a:t>://www19.homepage.villanova.edu/silvia.nagyzekmi/teoria/childs%</a:t>
            </a:r>
            <a:r>
              <a:rPr lang="en-US" sz="1600" u="sng" dirty="0" smtClean="0">
                <a:solidFill>
                  <a:srgbClr val="1155CC"/>
                </a:solidFill>
                <a:hlinkClick r:id="rId4"/>
              </a:rPr>
              <a:t>20postcolonial.pdf</a:t>
            </a:r>
            <a:endParaRPr sz="1600" dirty="0">
              <a:solidFill>
                <a:srgbClr val="1A1A1A"/>
              </a:solidFill>
            </a:endParaRPr>
          </a:p>
          <a:p>
            <a:pPr lvl="0" rtl="0">
              <a:spcBef>
                <a:spcPts val="1200"/>
              </a:spcBef>
              <a:buClr>
                <a:srgbClr val="1A1A1A"/>
              </a:buClr>
            </a:pPr>
            <a:r>
              <a:rPr lang="en-US" sz="1600" dirty="0">
                <a:solidFill>
                  <a:srgbClr val="1A1A1A"/>
                </a:solidFill>
              </a:rPr>
              <a:t>“Colonialism.” Stanford Encyclopedia of Philosophy. Web. </a:t>
            </a:r>
            <a:r>
              <a:rPr lang="en-US" sz="1600" dirty="0" smtClean="0">
                <a:solidFill>
                  <a:srgbClr val="1A1A1A"/>
                </a:solidFill>
              </a:rPr>
              <a:t>2012.</a:t>
            </a:r>
            <a:br>
              <a:rPr lang="en-US" sz="1600" dirty="0" smtClean="0">
                <a:solidFill>
                  <a:srgbClr val="1A1A1A"/>
                </a:solidFill>
              </a:rPr>
            </a:br>
            <a:r>
              <a:rPr lang="en-US" sz="1600" u="sng" dirty="0" smtClean="0">
                <a:solidFill>
                  <a:schemeClr val="hlink"/>
                </a:solidFill>
              </a:rPr>
              <a:t>http</a:t>
            </a:r>
            <a:r>
              <a:rPr lang="en-US" sz="1600" u="sng" dirty="0">
                <a:solidFill>
                  <a:schemeClr val="hlink"/>
                </a:solidFill>
              </a:rPr>
              <a:t>://plato.stanford.edu/entries/colonialism</a:t>
            </a:r>
            <a:r>
              <a:rPr lang="en-US" sz="1600" u="sng" dirty="0" smtClean="0">
                <a:solidFill>
                  <a:schemeClr val="hlink"/>
                </a:solidFill>
              </a:rPr>
              <a:t>/</a:t>
            </a:r>
            <a:endParaRPr sz="1600" dirty="0"/>
          </a:p>
          <a:p>
            <a:pPr lvl="0" rtl="0">
              <a:spcBef>
                <a:spcPts val="1200"/>
              </a:spcBef>
              <a:buClr>
                <a:schemeClr val="dk1"/>
              </a:buClr>
            </a:pPr>
            <a:r>
              <a:rPr lang="en-US" sz="1600" dirty="0"/>
              <a:t>“First, Second, and Third World,” One World Nations Online. Web. </a:t>
            </a:r>
            <a:r>
              <a:rPr lang="en-US" sz="1600" u="sng" dirty="0">
                <a:hlinkClick r:id="rId5"/>
              </a:rPr>
              <a:t>http://www.nationsonline.org/oneworld/</a:t>
            </a:r>
            <a:r>
              <a:rPr lang="en-US" sz="1600" u="sng" dirty="0" smtClean="0">
                <a:hlinkClick r:id="rId5"/>
              </a:rPr>
              <a:t>third_world_countries.htm</a:t>
            </a:r>
            <a:endParaRPr lang="en-US" sz="1600" dirty="0"/>
          </a:p>
          <a:p>
            <a:pPr lvl="0" rtl="0">
              <a:spcBef>
                <a:spcPts val="1200"/>
              </a:spcBef>
              <a:buClr>
                <a:schemeClr val="dk1"/>
              </a:buClr>
            </a:pPr>
            <a:r>
              <a:rPr lang="en-US" sz="1600" dirty="0" smtClean="0"/>
              <a:t>“</a:t>
            </a:r>
            <a:r>
              <a:rPr lang="en-US" sz="1600" dirty="0"/>
              <a:t>Key Terms in Postcolonial Theory.” </a:t>
            </a:r>
            <a:r>
              <a:rPr lang="en-US" sz="1600" dirty="0" smtClean="0"/>
              <a:t>Web.</a:t>
            </a:r>
            <a:br>
              <a:rPr lang="en-US" sz="1600" dirty="0" smtClean="0"/>
            </a:br>
            <a:r>
              <a:rPr lang="en-US" sz="1600" u="sng" dirty="0" smtClean="0">
                <a:solidFill>
                  <a:schemeClr val="hlink"/>
                </a:solidFill>
                <a:hlinkClick r:id="rId6"/>
              </a:rPr>
              <a:t>http</a:t>
            </a:r>
            <a:r>
              <a:rPr lang="en-US" sz="1600" u="sng" dirty="0">
                <a:solidFill>
                  <a:schemeClr val="hlink"/>
                </a:solidFill>
                <a:hlinkClick r:id="rId6"/>
              </a:rPr>
              <a:t>://www3.dbu.edu/mitchell/postcold.htm</a:t>
            </a:r>
            <a:r>
              <a:rPr lang="en-US" sz="1600" dirty="0"/>
              <a:t> </a:t>
            </a:r>
            <a:endParaRPr sz="1600" dirty="0">
              <a:solidFill>
                <a:srgbClr val="1A1A1A"/>
              </a:solidFill>
            </a:endParaRPr>
          </a:p>
          <a:p>
            <a:pPr lvl="0" rtl="0">
              <a:spcBef>
                <a:spcPts val="1200"/>
              </a:spcBef>
              <a:buClr>
                <a:srgbClr val="1A1A1A"/>
              </a:buClr>
            </a:pPr>
            <a:r>
              <a:rPr lang="en-US" sz="1600" dirty="0">
                <a:solidFill>
                  <a:srgbClr val="1A1A1A"/>
                </a:solidFill>
              </a:rPr>
              <a:t>Mama, </a:t>
            </a:r>
            <a:r>
              <a:rPr lang="en-US" sz="1600" dirty="0" err="1">
                <a:solidFill>
                  <a:srgbClr val="1A1A1A"/>
                </a:solidFill>
              </a:rPr>
              <a:t>Amina</a:t>
            </a:r>
            <a:r>
              <a:rPr lang="en-US" sz="1600" dirty="0">
                <a:solidFill>
                  <a:srgbClr val="1A1A1A"/>
                </a:solidFill>
              </a:rPr>
              <a:t>. </a:t>
            </a:r>
            <a:r>
              <a:rPr lang="en-US" sz="1600" i="1" dirty="0">
                <a:solidFill>
                  <a:srgbClr val="1A1A1A"/>
                </a:solidFill>
              </a:rPr>
              <a:t>Beyond the Masks: Race, Gender, and Subjectivity</a:t>
            </a:r>
            <a:r>
              <a:rPr lang="en-US" sz="1600" dirty="0">
                <a:solidFill>
                  <a:srgbClr val="1A1A1A"/>
                </a:solidFill>
              </a:rPr>
              <a:t>. </a:t>
            </a:r>
            <a:r>
              <a:rPr lang="en-US" sz="1600" dirty="0" err="1">
                <a:solidFill>
                  <a:srgbClr val="1A1A1A"/>
                </a:solidFill>
              </a:rPr>
              <a:t>Routledge</a:t>
            </a:r>
            <a:r>
              <a:rPr lang="en-US" sz="1600" dirty="0">
                <a:solidFill>
                  <a:srgbClr val="1A1A1A"/>
                </a:solidFill>
              </a:rPr>
              <a:t>, 1995</a:t>
            </a:r>
            <a:r>
              <a:rPr lang="en-US" sz="1600" dirty="0" smtClean="0">
                <a:solidFill>
                  <a:srgbClr val="1A1A1A"/>
                </a:solidFill>
              </a:rPr>
              <a:t>.</a:t>
            </a:r>
            <a:endParaRPr sz="1600" dirty="0">
              <a:solidFill>
                <a:srgbClr val="1A1A1A"/>
              </a:solidFill>
            </a:endParaRPr>
          </a:p>
          <a:p>
            <a:pPr lvl="0" rtl="0">
              <a:spcBef>
                <a:spcPts val="1200"/>
              </a:spcBef>
              <a:buClr>
                <a:srgbClr val="1A1A1A"/>
              </a:buClr>
            </a:pPr>
            <a:r>
              <a:rPr lang="en-US" sz="1600" dirty="0" err="1">
                <a:solidFill>
                  <a:srgbClr val="1A1A1A"/>
                </a:solidFill>
              </a:rPr>
              <a:t>Talton</a:t>
            </a:r>
            <a:r>
              <a:rPr lang="en-US" sz="1600" dirty="0">
                <a:solidFill>
                  <a:srgbClr val="1A1A1A"/>
                </a:solidFill>
              </a:rPr>
              <a:t>, Benjamin. “The Challenge of Decolonization in Africa.” Africana Age. 2011. </a:t>
            </a:r>
            <a:r>
              <a:rPr lang="en-US" sz="1600" u="sng" dirty="0" smtClean="0">
                <a:hlinkClick r:id="rId7"/>
              </a:rPr>
              <a:t>http</a:t>
            </a:r>
            <a:r>
              <a:rPr lang="en-US" sz="1600" u="sng" dirty="0">
                <a:hlinkClick r:id="rId7"/>
              </a:rPr>
              <a:t>://exhibitions.nypl.org/africanaage/essay-challenge-of-decolonization-</a:t>
            </a:r>
            <a:r>
              <a:rPr lang="en-US" sz="1600" u="sng" dirty="0" smtClean="0">
                <a:hlinkClick r:id="rId7"/>
              </a:rPr>
              <a:t>africa.html</a:t>
            </a:r>
            <a:r>
              <a:rPr lang="en-US" sz="1600" dirty="0" smtClean="0"/>
              <a:t> </a:t>
            </a:r>
            <a:endParaRPr lang="en-US" sz="1600" dirty="0"/>
          </a:p>
          <a:p>
            <a:pPr marR="0" lvl="0" algn="l" rtl="0">
              <a:spcBef>
                <a:spcPts val="1200"/>
              </a:spcBef>
              <a:spcAft>
                <a:spcPts val="0"/>
              </a:spcAft>
              <a:buNone/>
            </a:pPr>
            <a:endParaRPr sz="1600" dirty="0"/>
          </a:p>
          <a:p>
            <a:pPr marR="0" lvl="0" algn="l" rtl="0">
              <a:spcBef>
                <a:spcPts val="1200"/>
              </a:spcBef>
              <a:spcAft>
                <a:spcPts val="0"/>
              </a:spcAft>
              <a:buClr>
                <a:schemeClr val="dk1"/>
              </a:buClr>
              <a:buSzPct val="171428"/>
              <a:buFont typeface="Arial"/>
              <a:buNone/>
            </a:pPr>
            <a:endParaRPr sz="1600" dirty="0"/>
          </a:p>
        </p:txBody>
      </p:sp>
      <p:sp>
        <p:nvSpPr>
          <p:cNvPr id="5" name="Shape 75"/>
          <p:cNvSpPr txBox="1">
            <a:spLocks noGrp="1"/>
          </p:cNvSpPr>
          <p:nvPr>
            <p:ph type="title"/>
          </p:nvPr>
        </p:nvSpPr>
        <p:spPr>
          <a:xfrm>
            <a:off x="358335" y="244410"/>
            <a:ext cx="8229600" cy="914400"/>
          </a:xfrm>
          <a:prstGeom prst="rect">
            <a:avLst/>
          </a:prstGeom>
          <a:noFill/>
          <a:ln>
            <a:noFill/>
          </a:ln>
        </p:spPr>
        <p:txBody>
          <a:bodyPr lIns="91425" tIns="91425" rIns="91425" bIns="91425" anchor="b" anchorCtr="0">
            <a:noAutofit/>
          </a:bodyPr>
          <a:lstStyle/>
          <a:p>
            <a:pPr marL="0" marR="0" lvl="0" indent="0" rtl="0">
              <a:spcBef>
                <a:spcPts val="0"/>
              </a:spcBef>
              <a:spcAft>
                <a:spcPts val="0"/>
              </a:spcAft>
              <a:buClr>
                <a:schemeClr val="lt1"/>
              </a:buClr>
              <a:buSzPct val="25000"/>
              <a:buFont typeface="Arial Black"/>
              <a:buNone/>
            </a:pPr>
            <a:r>
              <a:rPr lang="en-US" sz="4200" dirty="0" smtClean="0"/>
              <a:t>References</a:t>
            </a:r>
            <a:endParaRPr lang="en-US" sz="4200"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457200" y="328065"/>
            <a:ext cx="8229600" cy="914400"/>
          </a:xfrm>
          <a:prstGeom prst="rect">
            <a:avLst/>
          </a:prstGeom>
        </p:spPr>
        <p:txBody>
          <a:bodyPr lIns="91425" tIns="91425" rIns="91425" bIns="91425" anchor="t" anchorCtr="0">
            <a:noAutofit/>
          </a:bodyPr>
          <a:lstStyle/>
          <a:p>
            <a:pPr lvl="0">
              <a:spcBef>
                <a:spcPts val="0"/>
              </a:spcBef>
              <a:buNone/>
            </a:pPr>
            <a:r>
              <a:rPr lang="en-US" dirty="0"/>
              <a:t>Video: The Scramble For Africa </a:t>
            </a:r>
          </a:p>
        </p:txBody>
      </p:sp>
      <p:sp>
        <p:nvSpPr>
          <p:cNvPr id="68" name="Shape 68"/>
          <p:cNvSpPr txBox="1"/>
          <p:nvPr/>
        </p:nvSpPr>
        <p:spPr>
          <a:xfrm>
            <a:off x="1233450" y="6139375"/>
            <a:ext cx="6249599" cy="290399"/>
          </a:xfrm>
          <a:prstGeom prst="rect">
            <a:avLst/>
          </a:prstGeom>
          <a:noFill/>
          <a:ln>
            <a:noFill/>
          </a:ln>
        </p:spPr>
        <p:txBody>
          <a:bodyPr lIns="91425" tIns="91425" rIns="91425" bIns="91425" anchor="t" anchorCtr="0">
            <a:noAutofit/>
          </a:bodyPr>
          <a:lstStyle/>
          <a:p>
            <a:pPr lvl="0" algn="ctr">
              <a:spcBef>
                <a:spcPts val="0"/>
              </a:spcBef>
              <a:buNone/>
            </a:pPr>
            <a:endParaRPr sz="1000"/>
          </a:p>
        </p:txBody>
      </p:sp>
      <p:sp>
        <p:nvSpPr>
          <p:cNvPr id="69" name="Shape 69"/>
          <p:cNvSpPr txBox="1"/>
          <p:nvPr/>
        </p:nvSpPr>
        <p:spPr>
          <a:xfrm>
            <a:off x="457200" y="2045375"/>
            <a:ext cx="7751400" cy="3701999"/>
          </a:xfrm>
          <a:prstGeom prst="rect">
            <a:avLst/>
          </a:prstGeom>
          <a:noFill/>
          <a:ln>
            <a:noFill/>
          </a:ln>
        </p:spPr>
        <p:txBody>
          <a:bodyPr lIns="91425" tIns="91425" rIns="91425" bIns="91425" anchor="t" anchorCtr="0">
            <a:noAutofit/>
          </a:bodyPr>
          <a:lstStyle/>
          <a:p>
            <a:pPr marL="76200" lvl="0">
              <a:spcBef>
                <a:spcPts val="0"/>
              </a:spcBef>
              <a:buSzPct val="100000"/>
            </a:pPr>
            <a:r>
              <a:rPr lang="en-US" sz="2400" u="sng" dirty="0">
                <a:solidFill>
                  <a:schemeClr val="hlink"/>
                </a:solidFill>
                <a:hlinkClick r:id="rId3"/>
              </a:rPr>
              <a:t>Africa: States of Independence--Scramble for Africa </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Shape 74"/>
          <p:cNvSpPr txBox="1">
            <a:spLocks noGrp="1"/>
          </p:cNvSpPr>
          <p:nvPr>
            <p:ph type="body" idx="1"/>
          </p:nvPr>
        </p:nvSpPr>
        <p:spPr>
          <a:xfrm>
            <a:off x="249775" y="1801125"/>
            <a:ext cx="4077900" cy="4420800"/>
          </a:xfrm>
          <a:prstGeom prst="rect">
            <a:avLst/>
          </a:prstGeom>
          <a:noFill/>
          <a:ln>
            <a:noFill/>
          </a:ln>
        </p:spPr>
        <p:txBody>
          <a:bodyPr lIns="91425" tIns="45700" rIns="91425" bIns="45700" anchor="t" anchorCtr="0">
            <a:noAutofit/>
          </a:bodyPr>
          <a:lstStyle/>
          <a:p>
            <a:pPr marR="0" lvl="0" algn="l" rtl="0">
              <a:spcBef>
                <a:spcPts val="1200"/>
              </a:spcBef>
              <a:spcAft>
                <a:spcPts val="0"/>
              </a:spcAft>
              <a:buSzPct val="100000"/>
              <a:buFont typeface="Arial"/>
            </a:pPr>
            <a:r>
              <a:rPr lang="en-US" sz="2000" b="1" i="0" strike="noStrike" cap="none" dirty="0">
                <a:solidFill>
                  <a:srgbClr val="000000"/>
                </a:solidFill>
                <a:sym typeface="Arial"/>
              </a:rPr>
              <a:t>Colonialism:</a:t>
            </a:r>
            <a:r>
              <a:rPr lang="en-US" sz="2000" b="1" dirty="0">
                <a:solidFill>
                  <a:srgbClr val="000000"/>
                </a:solidFill>
              </a:rPr>
              <a:t> </a:t>
            </a:r>
            <a:r>
              <a:rPr lang="en-US" sz="2000" dirty="0"/>
              <a:t>The policy or practice of acquiring full </a:t>
            </a:r>
            <a:r>
              <a:rPr lang="en-US" sz="2000" dirty="0">
                <a:solidFill>
                  <a:schemeClr val="accent4"/>
                </a:solidFill>
              </a:rPr>
              <a:t>or </a:t>
            </a:r>
            <a:r>
              <a:rPr lang="en-US" sz="2000" dirty="0">
                <a:solidFill>
                  <a:schemeClr val="accent4"/>
                </a:solidFill>
                <a:hlinkClick r:id="rId3"/>
              </a:rPr>
              <a:t>partial</a:t>
            </a:r>
            <a:r>
              <a:rPr lang="en-US" sz="2000" dirty="0">
                <a:solidFill>
                  <a:schemeClr val="accent4"/>
                </a:solidFill>
              </a:rPr>
              <a:t> political control over another country, occupying it with </a:t>
            </a:r>
            <a:r>
              <a:rPr lang="en-US" sz="2000" dirty="0">
                <a:solidFill>
                  <a:schemeClr val="accent4"/>
                </a:solidFill>
                <a:hlinkClick r:id="rId4"/>
              </a:rPr>
              <a:t>settlers</a:t>
            </a:r>
            <a:r>
              <a:rPr lang="en-US" sz="2000" dirty="0">
                <a:solidFill>
                  <a:schemeClr val="accent4"/>
                </a:solidFill>
              </a:rPr>
              <a:t>, and </a:t>
            </a:r>
            <a:r>
              <a:rPr lang="en-US" sz="2000" dirty="0">
                <a:solidFill>
                  <a:schemeClr val="accent4"/>
                </a:solidFill>
                <a:hlinkClick r:id="rId5"/>
              </a:rPr>
              <a:t>exploiting</a:t>
            </a:r>
            <a:r>
              <a:rPr lang="en-US" sz="2000" dirty="0">
                <a:solidFill>
                  <a:schemeClr val="accent4"/>
                </a:solidFill>
              </a:rPr>
              <a:t> it </a:t>
            </a:r>
            <a:r>
              <a:rPr lang="en-US" sz="2000" dirty="0">
                <a:solidFill>
                  <a:schemeClr val="accent4"/>
                </a:solidFill>
                <a:hlinkClick r:id="rId6"/>
              </a:rPr>
              <a:t>economically</a:t>
            </a:r>
            <a:r>
              <a:rPr lang="en-US" sz="2000" dirty="0">
                <a:solidFill>
                  <a:schemeClr val="accent4"/>
                </a:solidFill>
              </a:rPr>
              <a:t>.</a:t>
            </a:r>
          </a:p>
          <a:p>
            <a:pPr marL="320040" marR="0" lvl="1" indent="-320040" algn="l" rtl="0">
              <a:spcBef>
                <a:spcPts val="1200"/>
              </a:spcBef>
              <a:spcAft>
                <a:spcPts val="0"/>
              </a:spcAft>
              <a:buClr>
                <a:srgbClr val="FF6600"/>
              </a:buClr>
              <a:buSzPct val="100000"/>
              <a:buFont typeface="Wingdings" charset="2"/>
              <a:buChar char="§"/>
            </a:pPr>
            <a:r>
              <a:rPr lang="en-US" sz="2000" dirty="0"/>
              <a:t>Period</a:t>
            </a:r>
            <a:r>
              <a:rPr lang="en-US" sz="2000" b="0" i="0" u="none" strike="noStrike" cap="none" dirty="0">
                <a:sym typeface="Arial"/>
              </a:rPr>
              <a:t> of European political domination </a:t>
            </a:r>
            <a:r>
              <a:rPr lang="en-US" sz="2000" b="0" i="0" u="none" strike="noStrike" cap="none" dirty="0" smtClean="0">
                <a:sym typeface="Arial"/>
              </a:rPr>
              <a:t>- </a:t>
            </a:r>
            <a:r>
              <a:rPr lang="en-US" sz="2000" dirty="0" smtClean="0"/>
              <a:t>16th </a:t>
            </a:r>
            <a:r>
              <a:rPr lang="en-US" sz="2000" dirty="0"/>
              <a:t>to 20th centuries</a:t>
            </a:r>
          </a:p>
          <a:p>
            <a:pPr marL="320040" marR="0" lvl="1" indent="-320040" algn="l" rtl="0">
              <a:spcBef>
                <a:spcPts val="1200"/>
              </a:spcBef>
              <a:spcAft>
                <a:spcPts val="0"/>
              </a:spcAft>
              <a:buClr>
                <a:srgbClr val="FF6600"/>
              </a:buClr>
              <a:buSzPct val="100000"/>
              <a:buFont typeface="Wingdings" charset="2"/>
              <a:buChar char="§"/>
            </a:pPr>
            <a:r>
              <a:rPr lang="en-US" sz="2000" dirty="0"/>
              <a:t>E</a:t>
            </a:r>
            <a:r>
              <a:rPr lang="en-US" sz="2000" b="0" i="0" u="none" strike="noStrike" cap="none" dirty="0">
                <a:sym typeface="Arial"/>
              </a:rPr>
              <a:t>nded with the national liberation movements of the 1960s</a:t>
            </a:r>
          </a:p>
          <a:p>
            <a:pPr marR="0" lvl="0" algn="l" rtl="0">
              <a:spcBef>
                <a:spcPts val="1200"/>
              </a:spcBef>
              <a:spcAft>
                <a:spcPts val="0"/>
              </a:spcAft>
              <a:buClr>
                <a:schemeClr val="dk1"/>
              </a:buClr>
              <a:buSzPct val="114285"/>
              <a:buFont typeface="Arial"/>
              <a:buNone/>
            </a:pPr>
            <a:endParaRPr sz="2000" b="0" i="0" u="none" strike="noStrike" cap="none" dirty="0">
              <a:solidFill>
                <a:srgbClr val="000000"/>
              </a:solidFill>
              <a:sym typeface="Arial"/>
            </a:endParaRPr>
          </a:p>
        </p:txBody>
      </p:sp>
      <p:sp>
        <p:nvSpPr>
          <p:cNvPr id="75" name="Shape 75"/>
          <p:cNvSpPr txBox="1">
            <a:spLocks noGrp="1"/>
          </p:cNvSpPr>
          <p:nvPr>
            <p:ph type="title"/>
          </p:nvPr>
        </p:nvSpPr>
        <p:spPr>
          <a:xfrm>
            <a:off x="358335" y="244410"/>
            <a:ext cx="8229600" cy="914400"/>
          </a:xfrm>
          <a:prstGeom prst="rect">
            <a:avLst/>
          </a:prstGeom>
          <a:noFill/>
          <a:ln>
            <a:noFill/>
          </a:ln>
        </p:spPr>
        <p:txBody>
          <a:bodyPr lIns="91425" tIns="91425" rIns="91425" bIns="91425" anchor="b" anchorCtr="0">
            <a:noAutofit/>
          </a:bodyPr>
          <a:lstStyle/>
          <a:p>
            <a:pPr marL="0" marR="0" lvl="0" indent="0" rtl="0">
              <a:spcBef>
                <a:spcPts val="0"/>
              </a:spcBef>
              <a:spcAft>
                <a:spcPts val="0"/>
              </a:spcAft>
              <a:buClr>
                <a:schemeClr val="lt1"/>
              </a:buClr>
              <a:buSzPct val="25000"/>
              <a:buFont typeface="Arial Black"/>
              <a:buNone/>
            </a:pPr>
            <a:r>
              <a:rPr lang="en-US" sz="4200" dirty="0"/>
              <a:t>Colonialism: Africa </a:t>
            </a:r>
          </a:p>
        </p:txBody>
      </p:sp>
      <p:pic>
        <p:nvPicPr>
          <p:cNvPr id="76" name="Shape 76"/>
          <p:cNvPicPr preferRelativeResize="0"/>
          <p:nvPr/>
        </p:nvPicPr>
        <p:blipFill>
          <a:blip r:embed="rId7">
            <a:alphaModFix/>
          </a:blip>
          <a:stretch>
            <a:fillRect/>
          </a:stretch>
        </p:blipFill>
        <p:spPr>
          <a:xfrm>
            <a:off x="4590425" y="1801125"/>
            <a:ext cx="4281650" cy="4281650"/>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456297" y="1858637"/>
            <a:ext cx="3034373" cy="5235000"/>
          </a:xfrm>
          <a:prstGeom prst="rect">
            <a:avLst/>
          </a:prstGeom>
          <a:noFill/>
          <a:ln>
            <a:noFill/>
          </a:ln>
        </p:spPr>
        <p:txBody>
          <a:bodyPr lIns="91425" tIns="45700" rIns="91425" bIns="45700" anchor="t" anchorCtr="0">
            <a:noAutofit/>
          </a:bodyPr>
          <a:lstStyle/>
          <a:p>
            <a:pPr marL="320040" marR="0" lvl="0" indent="-320040" algn="l" rtl="0">
              <a:spcBef>
                <a:spcPts val="1200"/>
              </a:spcBef>
              <a:spcAft>
                <a:spcPts val="0"/>
              </a:spcAft>
              <a:buClr>
                <a:srgbClr val="FF6600"/>
              </a:buClr>
              <a:buSzPct val="100000"/>
              <a:buFont typeface="Wingdings" charset="2"/>
              <a:buChar char="§"/>
            </a:pPr>
            <a:r>
              <a:rPr lang="en-US" sz="1600" b="0" i="0" u="none" strike="noStrike" cap="none" dirty="0">
                <a:solidFill>
                  <a:schemeClr val="dk1"/>
                </a:solidFill>
                <a:sym typeface="Arial"/>
              </a:rPr>
              <a:t>Economic gains</a:t>
            </a:r>
          </a:p>
          <a:p>
            <a:pPr marL="320040" marR="0" lvl="0" indent="-320040" algn="l" rtl="0">
              <a:spcBef>
                <a:spcPts val="1200"/>
              </a:spcBef>
              <a:spcAft>
                <a:spcPts val="0"/>
              </a:spcAft>
              <a:buClr>
                <a:srgbClr val="FF6600"/>
              </a:buClr>
              <a:buSzPct val="100000"/>
              <a:buFont typeface="Wingdings" charset="2"/>
              <a:buChar char="§"/>
            </a:pPr>
            <a:r>
              <a:rPr lang="en-US" sz="1600" spc="-10" dirty="0"/>
              <a:t>Resource scarcity in Europe</a:t>
            </a:r>
          </a:p>
          <a:p>
            <a:pPr marL="320040" marR="0" lvl="0" indent="-320040" algn="l" rtl="0">
              <a:spcBef>
                <a:spcPts val="1200"/>
              </a:spcBef>
              <a:spcAft>
                <a:spcPts val="0"/>
              </a:spcAft>
              <a:buClr>
                <a:srgbClr val="FF6600"/>
              </a:buClr>
              <a:buSzPct val="100000"/>
              <a:buFont typeface="Wingdings" charset="2"/>
              <a:buChar char="§"/>
            </a:pPr>
            <a:r>
              <a:rPr lang="en-US" sz="1600" b="0" i="0" u="none" strike="noStrike" cap="none" dirty="0">
                <a:solidFill>
                  <a:schemeClr val="dk1"/>
                </a:solidFill>
                <a:sym typeface="Arial"/>
              </a:rPr>
              <a:t>Political status as a world power on the global stage </a:t>
            </a:r>
          </a:p>
          <a:p>
            <a:pPr marL="320040" marR="0" lvl="0" indent="-320040" algn="l" rtl="0">
              <a:spcBef>
                <a:spcPts val="1200"/>
              </a:spcBef>
              <a:spcAft>
                <a:spcPts val="0"/>
              </a:spcAft>
              <a:buClr>
                <a:srgbClr val="FF6600"/>
              </a:buClr>
              <a:buSzPct val="100000"/>
              <a:buFont typeface="Wingdings" charset="2"/>
              <a:buChar char="§"/>
            </a:pPr>
            <a:r>
              <a:rPr lang="en-US" sz="1600" b="0" i="0" u="none" strike="noStrike" cap="none" dirty="0">
                <a:solidFill>
                  <a:schemeClr val="dk1"/>
                </a:solidFill>
                <a:sym typeface="Arial"/>
              </a:rPr>
              <a:t>Expanding trade </a:t>
            </a:r>
          </a:p>
          <a:p>
            <a:pPr marL="320040" marR="0" lvl="0" indent="-320040" algn="l" rtl="0">
              <a:spcBef>
                <a:spcPts val="1200"/>
              </a:spcBef>
              <a:spcAft>
                <a:spcPts val="0"/>
              </a:spcAft>
              <a:buClr>
                <a:srgbClr val="FF6600"/>
              </a:buClr>
              <a:buSzPct val="100000"/>
              <a:buFont typeface="Wingdings" charset="2"/>
              <a:buChar char="§"/>
            </a:pPr>
            <a:r>
              <a:rPr lang="en-US" sz="1600" b="0" i="0" u="none" strike="noStrike" cap="none" dirty="0">
                <a:solidFill>
                  <a:schemeClr val="dk1"/>
                </a:solidFill>
                <a:sym typeface="Arial"/>
              </a:rPr>
              <a:t>Post-crusades religious </a:t>
            </a:r>
            <a:r>
              <a:rPr lang="en-US" sz="1600" dirty="0"/>
              <a:t>philosophies underscore idea that Christianity must be spread to liberate people worldwide</a:t>
            </a:r>
          </a:p>
          <a:p>
            <a:pPr marL="320040" marR="0" lvl="0" indent="-320040" algn="l" rtl="0">
              <a:spcBef>
                <a:spcPts val="1200"/>
              </a:spcBef>
              <a:spcAft>
                <a:spcPts val="0"/>
              </a:spcAft>
              <a:buClr>
                <a:srgbClr val="FF6600"/>
              </a:buClr>
              <a:buSzPct val="100000"/>
              <a:buFont typeface="Wingdings" charset="2"/>
              <a:buChar char="§"/>
            </a:pPr>
            <a:r>
              <a:rPr lang="en-US" sz="1600" b="0" i="0" u="none" strike="noStrike" cap="none" dirty="0">
                <a:solidFill>
                  <a:schemeClr val="dk1"/>
                </a:solidFill>
                <a:sym typeface="Arial"/>
              </a:rPr>
              <a:t>The white man's burden</a:t>
            </a:r>
            <a:r>
              <a:rPr lang="en-US" sz="1600" dirty="0"/>
              <a:t> / the civilizing mission</a:t>
            </a:r>
          </a:p>
          <a:p>
            <a:pPr marL="320040" marR="0" lvl="0" indent="-320040" algn="l" rtl="0">
              <a:spcBef>
                <a:spcPts val="1200"/>
              </a:spcBef>
              <a:spcAft>
                <a:spcPts val="0"/>
              </a:spcAft>
              <a:buClr>
                <a:srgbClr val="FF6600"/>
              </a:buClr>
              <a:buSzPct val="100000"/>
              <a:buFont typeface="Wingdings" charset="2"/>
              <a:buChar char="§"/>
            </a:pPr>
            <a:r>
              <a:rPr lang="en-US" sz="1600" dirty="0"/>
              <a:t>Pseudoscientific theories supporting racist </a:t>
            </a:r>
            <a:r>
              <a:rPr lang="en-US" sz="1600" dirty="0" smtClean="0"/>
              <a:t>beliefs </a:t>
            </a:r>
            <a:r>
              <a:rPr lang="en-US" sz="1600" dirty="0"/>
              <a:t>in European supremacy</a:t>
            </a:r>
          </a:p>
          <a:p>
            <a:pPr marL="320040" marR="0" lvl="0" indent="-320040" algn="l" rtl="0">
              <a:spcBef>
                <a:spcPts val="1200"/>
              </a:spcBef>
              <a:spcAft>
                <a:spcPts val="0"/>
              </a:spcAft>
              <a:buClr>
                <a:srgbClr val="FF6600"/>
              </a:buClr>
              <a:buFont typeface="Wingdings" charset="2"/>
              <a:buChar char="§"/>
            </a:pPr>
            <a:endParaRPr sz="1600" b="0" i="0" u="none" strike="noStrike" cap="none" dirty="0">
              <a:solidFill>
                <a:schemeClr val="dk1"/>
              </a:solidFill>
              <a:sym typeface="Arial"/>
            </a:endParaRPr>
          </a:p>
          <a:p>
            <a:pPr marL="320040" marR="0" lvl="0" indent="-320040" algn="l" rtl="0">
              <a:spcBef>
                <a:spcPts val="1200"/>
              </a:spcBef>
              <a:spcAft>
                <a:spcPts val="0"/>
              </a:spcAft>
              <a:buClr>
                <a:srgbClr val="FF6600"/>
              </a:buClr>
              <a:buSzPct val="120000"/>
              <a:buFont typeface="Wingdings" charset="2"/>
              <a:buChar char="§"/>
            </a:pPr>
            <a:endParaRPr sz="1600" b="0" i="0" u="none" strike="noStrike" cap="none" dirty="0">
              <a:solidFill>
                <a:schemeClr val="dk1"/>
              </a:solidFill>
              <a:sym typeface="Arial"/>
            </a:endParaRPr>
          </a:p>
        </p:txBody>
      </p:sp>
      <p:pic>
        <p:nvPicPr>
          <p:cNvPr id="83" name="Shape 83"/>
          <p:cNvPicPr preferRelativeResize="0"/>
          <p:nvPr/>
        </p:nvPicPr>
        <p:blipFill>
          <a:blip r:embed="rId4">
            <a:alphaModFix/>
          </a:blip>
          <a:stretch>
            <a:fillRect/>
          </a:stretch>
        </p:blipFill>
        <p:spPr>
          <a:xfrm>
            <a:off x="3638400" y="2408150"/>
            <a:ext cx="5505599" cy="2720649"/>
          </a:xfrm>
          <a:prstGeom prst="rect">
            <a:avLst/>
          </a:prstGeom>
          <a:noFill/>
          <a:ln>
            <a:noFill/>
          </a:ln>
        </p:spPr>
      </p:pic>
      <p:sp>
        <p:nvSpPr>
          <p:cNvPr id="6" name="Shape 100"/>
          <p:cNvSpPr txBox="1">
            <a:spLocks noGrp="1"/>
          </p:cNvSpPr>
          <p:nvPr>
            <p:ph type="title"/>
          </p:nvPr>
        </p:nvSpPr>
        <p:spPr>
          <a:xfrm>
            <a:off x="388755" y="172525"/>
            <a:ext cx="8229600" cy="9144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dirty="0" smtClean="0"/>
              <a:t>Beliefs That Facilitated Colonial Policies</a:t>
            </a:r>
            <a:endParaRPr lang="en-US" sz="4200"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91" name="Shape 91"/>
          <p:cNvPicPr preferRelativeResize="0"/>
          <p:nvPr/>
        </p:nvPicPr>
        <p:blipFill rotWithShape="1">
          <a:blip r:embed="rId3">
            <a:alphaModFix/>
          </a:blip>
          <a:srcRect l="13895" r="12376"/>
          <a:stretch/>
        </p:blipFill>
        <p:spPr>
          <a:xfrm>
            <a:off x="4303206" y="1526757"/>
            <a:ext cx="4352544" cy="4427489"/>
          </a:xfrm>
          <a:prstGeom prst="rect">
            <a:avLst/>
          </a:prstGeom>
          <a:noFill/>
          <a:ln>
            <a:noFill/>
          </a:ln>
        </p:spPr>
      </p:pic>
      <p:sp>
        <p:nvSpPr>
          <p:cNvPr id="88" name="Shape 88"/>
          <p:cNvSpPr txBox="1">
            <a:spLocks noGrp="1"/>
          </p:cNvSpPr>
          <p:nvPr>
            <p:ph type="body" idx="1"/>
          </p:nvPr>
        </p:nvSpPr>
        <p:spPr>
          <a:xfrm>
            <a:off x="441087" y="1720140"/>
            <a:ext cx="4312005" cy="4744500"/>
          </a:xfrm>
          <a:prstGeom prst="rect">
            <a:avLst/>
          </a:prstGeom>
          <a:noFill/>
          <a:ln>
            <a:noFill/>
          </a:ln>
        </p:spPr>
        <p:txBody>
          <a:bodyPr lIns="91425" tIns="45700" rIns="91425" bIns="45700" anchor="t" anchorCtr="0">
            <a:noAutofit/>
          </a:bodyPr>
          <a:lstStyle/>
          <a:p>
            <a:pPr marR="0" lvl="0" algn="l" rtl="0">
              <a:lnSpc>
                <a:spcPct val="100000"/>
              </a:lnSpc>
              <a:spcBef>
                <a:spcPts val="1000"/>
              </a:spcBef>
              <a:spcAft>
                <a:spcPts val="0"/>
              </a:spcAft>
              <a:buSzPct val="100000"/>
            </a:pPr>
            <a:r>
              <a:rPr lang="en-US" sz="2100" dirty="0"/>
              <a:t>Intellectual study concerned with theory and literature produced: </a:t>
            </a:r>
          </a:p>
          <a:p>
            <a:pPr marL="320040" marR="0" lvl="2" indent="-320040" algn="l" rtl="0">
              <a:lnSpc>
                <a:spcPct val="100000"/>
              </a:lnSpc>
              <a:spcBef>
                <a:spcPts val="600"/>
              </a:spcBef>
              <a:spcAft>
                <a:spcPts val="0"/>
              </a:spcAft>
              <a:buClr>
                <a:srgbClr val="FF6600"/>
              </a:buClr>
              <a:buSzPct val="100000"/>
              <a:buFont typeface="Wingdings" charset="2"/>
              <a:buChar char="§"/>
            </a:pPr>
            <a:r>
              <a:rPr lang="en-US" sz="2100" dirty="0"/>
              <a:t>Colonizers </a:t>
            </a:r>
          </a:p>
          <a:p>
            <a:pPr marL="320040" marR="0" lvl="2" indent="-320040" algn="l" rtl="0">
              <a:lnSpc>
                <a:spcPct val="100000"/>
              </a:lnSpc>
              <a:spcBef>
                <a:spcPts val="600"/>
              </a:spcBef>
              <a:spcAft>
                <a:spcPts val="0"/>
              </a:spcAft>
              <a:buClr>
                <a:srgbClr val="FF6600"/>
              </a:buClr>
              <a:buSzPct val="100000"/>
              <a:buFont typeface="Wingdings" charset="2"/>
              <a:buChar char="§"/>
            </a:pPr>
            <a:r>
              <a:rPr lang="en-US" sz="2100" dirty="0"/>
              <a:t>Colonized </a:t>
            </a:r>
          </a:p>
          <a:p>
            <a:pPr marL="320040" marR="0" lvl="2" indent="-320040" algn="l" rtl="0">
              <a:lnSpc>
                <a:spcPct val="100000"/>
              </a:lnSpc>
              <a:spcBef>
                <a:spcPts val="600"/>
              </a:spcBef>
              <a:spcAft>
                <a:spcPts val="0"/>
              </a:spcAft>
              <a:buClr>
                <a:srgbClr val="FF6600"/>
              </a:buClr>
              <a:buSzPct val="100000"/>
              <a:buFont typeface="Wingdings" charset="2"/>
              <a:buChar char="§"/>
            </a:pPr>
            <a:r>
              <a:rPr lang="en-US" sz="2100" dirty="0"/>
              <a:t>The creation of “the other” </a:t>
            </a:r>
          </a:p>
          <a:p>
            <a:pPr marR="0" lvl="0" algn="l" rtl="0">
              <a:lnSpc>
                <a:spcPct val="100000"/>
              </a:lnSpc>
              <a:spcBef>
                <a:spcPts val="1000"/>
              </a:spcBef>
              <a:spcAft>
                <a:spcPts val="0"/>
              </a:spcAft>
              <a:buSzPct val="100000"/>
            </a:pPr>
            <a:r>
              <a:rPr lang="en-US" sz="2100" dirty="0"/>
              <a:t>Analyze literature </a:t>
            </a:r>
            <a:r>
              <a:rPr lang="en-US" sz="2100" dirty="0" smtClean="0"/>
              <a:t>under</a:t>
            </a:r>
            <a:br>
              <a:rPr lang="en-US" sz="2100" dirty="0" smtClean="0"/>
            </a:br>
            <a:r>
              <a:rPr lang="en-US" sz="2100" dirty="0" smtClean="0"/>
              <a:t>critical </a:t>
            </a:r>
            <a:r>
              <a:rPr lang="en-US" sz="2100" dirty="0"/>
              <a:t>lens to:</a:t>
            </a:r>
          </a:p>
          <a:p>
            <a:pPr marL="320040" marR="0" lvl="1" indent="-320040" algn="l" rtl="0">
              <a:lnSpc>
                <a:spcPct val="100000"/>
              </a:lnSpc>
              <a:spcBef>
                <a:spcPts val="600"/>
              </a:spcBef>
              <a:spcAft>
                <a:spcPts val="0"/>
              </a:spcAft>
              <a:buClr>
                <a:srgbClr val="FF6600"/>
              </a:buClr>
              <a:buSzPct val="100000"/>
              <a:buFont typeface="Wingdings" charset="2"/>
              <a:buChar char="§"/>
            </a:pPr>
            <a:r>
              <a:rPr lang="en-US" sz="2100" dirty="0"/>
              <a:t>explain the effects </a:t>
            </a:r>
            <a:r>
              <a:rPr lang="en-US" sz="2100" dirty="0" smtClean="0"/>
              <a:t>of colonization on</a:t>
            </a:r>
            <a:r>
              <a:rPr lang="en-US" sz="2100" dirty="0" smtClean="0"/>
              <a:t/>
            </a:r>
            <a:br>
              <a:rPr lang="en-US" sz="2100" dirty="0" smtClean="0"/>
            </a:br>
            <a:r>
              <a:rPr lang="en-US" sz="2100" dirty="0" smtClean="0"/>
              <a:t>people </a:t>
            </a:r>
            <a:r>
              <a:rPr lang="en-US" sz="2100" dirty="0"/>
              <a:t>and nations </a:t>
            </a:r>
          </a:p>
          <a:p>
            <a:pPr marL="320040" marR="0" lvl="1" indent="-320040" algn="l" rtl="0">
              <a:lnSpc>
                <a:spcPct val="100000"/>
              </a:lnSpc>
              <a:spcBef>
                <a:spcPts val="600"/>
              </a:spcBef>
              <a:spcAft>
                <a:spcPts val="0"/>
              </a:spcAft>
              <a:buClr>
                <a:srgbClr val="FF6600"/>
              </a:buClr>
              <a:buSzPct val="100000"/>
              <a:buFont typeface="Wingdings" charset="2"/>
              <a:buChar char="§"/>
            </a:pPr>
            <a:r>
              <a:rPr lang="en-US" sz="2100" dirty="0"/>
              <a:t>understand legacy </a:t>
            </a:r>
            <a:r>
              <a:rPr lang="en-US" sz="2100" dirty="0" smtClean="0"/>
              <a:t>and</a:t>
            </a:r>
            <a:br>
              <a:rPr lang="en-US" sz="2100" dirty="0" smtClean="0"/>
            </a:br>
            <a:r>
              <a:rPr lang="en-US" sz="2100" dirty="0" smtClean="0"/>
              <a:t>long </a:t>
            </a:r>
            <a:r>
              <a:rPr lang="en-US" sz="2100" dirty="0"/>
              <a:t>term impacts</a:t>
            </a:r>
          </a:p>
        </p:txBody>
      </p:sp>
      <p:sp>
        <p:nvSpPr>
          <p:cNvPr id="90" name="Shape 90"/>
          <p:cNvSpPr txBox="1"/>
          <p:nvPr/>
        </p:nvSpPr>
        <p:spPr>
          <a:xfrm>
            <a:off x="2104571" y="889000"/>
            <a:ext cx="184666" cy="369332"/>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rial"/>
              <a:ea typeface="Arial"/>
              <a:cs typeface="Arial"/>
              <a:sym typeface="Arial"/>
            </a:endParaRPr>
          </a:p>
        </p:txBody>
      </p:sp>
      <p:sp>
        <p:nvSpPr>
          <p:cNvPr id="7" name="Shape 75"/>
          <p:cNvSpPr txBox="1">
            <a:spLocks noGrp="1"/>
          </p:cNvSpPr>
          <p:nvPr>
            <p:ph type="title"/>
          </p:nvPr>
        </p:nvSpPr>
        <p:spPr>
          <a:xfrm>
            <a:off x="358335" y="244410"/>
            <a:ext cx="8229600" cy="914400"/>
          </a:xfrm>
          <a:prstGeom prst="rect">
            <a:avLst/>
          </a:prstGeom>
          <a:noFill/>
          <a:ln>
            <a:noFill/>
          </a:ln>
        </p:spPr>
        <p:txBody>
          <a:bodyPr lIns="91425" tIns="91425" rIns="91425" bIns="91425" anchor="b" anchorCtr="0">
            <a:noAutofit/>
          </a:bodyPr>
          <a:lstStyle/>
          <a:p>
            <a:pPr marL="0" marR="0" lvl="0" indent="0" rtl="0">
              <a:spcBef>
                <a:spcPts val="0"/>
              </a:spcBef>
              <a:spcAft>
                <a:spcPts val="0"/>
              </a:spcAft>
              <a:buClr>
                <a:schemeClr val="lt1"/>
              </a:buClr>
              <a:buSzPct val="25000"/>
              <a:buFont typeface="Arial Black"/>
              <a:buNone/>
            </a:pPr>
            <a:r>
              <a:rPr lang="en-US" sz="4200" dirty="0" smtClean="0"/>
              <a:t>Postcolonial Theory</a:t>
            </a:r>
            <a:endParaRPr lang="en-US" sz="4200"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95"/>
        <p:cNvGrpSpPr/>
        <p:nvPr/>
      </p:nvGrpSpPr>
      <p:grpSpPr>
        <a:xfrm>
          <a:off x="0" y="0"/>
          <a:ext cx="0" cy="0"/>
          <a:chOff x="0" y="0"/>
          <a:chExt cx="0" cy="0"/>
        </a:xfrm>
      </p:grpSpPr>
      <p:sp>
        <p:nvSpPr>
          <p:cNvPr id="96" name="Shape 96"/>
          <p:cNvSpPr/>
          <p:nvPr/>
        </p:nvSpPr>
        <p:spPr>
          <a:xfrm>
            <a:off x="4648200" y="2819400"/>
            <a:ext cx="4158599" cy="298198"/>
          </a:xfrm>
          <a:prstGeom prst="homePlate">
            <a:avLst>
              <a:gd name="adj" fmla="val 50000"/>
            </a:avLst>
          </a:prstGeom>
          <a:solidFill>
            <a:schemeClr val="lt2"/>
          </a:solidFill>
          <a:ln w="19050" cap="flat" cmpd="sng">
            <a:solidFill>
              <a:schemeClr val="dk2"/>
            </a:solidFill>
            <a:prstDash val="solid"/>
            <a:round/>
            <a:headEnd type="none" w="med" len="med"/>
            <a:tailEnd type="none" w="med" len="med"/>
          </a:ln>
        </p:spPr>
        <p:txBody>
          <a:bodyPr lIns="91425" tIns="91425" rIns="91425" bIns="91425" anchor="ctr" anchorCtr="0">
            <a:noAutofit/>
          </a:bodyPr>
          <a:lstStyle/>
          <a:p>
            <a:pPr marL="0" marR="0" lvl="0" indent="0" algn="l" rtl="0">
              <a:spcBef>
                <a:spcPts val="0"/>
              </a:spcBef>
              <a:spcAft>
                <a:spcPts val="0"/>
              </a:spcAft>
              <a:buClr>
                <a:schemeClr val="dk1"/>
              </a:buClr>
              <a:buFont typeface="Arial"/>
              <a:buNone/>
            </a:pPr>
            <a:endParaRPr sz="1800" b="0" i="0" u="none" strike="noStrike" cap="none">
              <a:solidFill>
                <a:schemeClr val="dk1"/>
              </a:solidFill>
              <a:latin typeface="Arial"/>
              <a:ea typeface="Arial"/>
              <a:cs typeface="Arial"/>
              <a:sym typeface="Arial"/>
            </a:endParaRPr>
          </a:p>
        </p:txBody>
      </p:sp>
      <p:sp>
        <p:nvSpPr>
          <p:cNvPr id="97" name="Shape 97"/>
          <p:cNvSpPr/>
          <p:nvPr/>
        </p:nvSpPr>
        <p:spPr>
          <a:xfrm>
            <a:off x="454775" y="2817975"/>
            <a:ext cx="1602625" cy="306225"/>
          </a:xfrm>
          <a:prstGeom prst="rect">
            <a:avLst/>
          </a:prstGeom>
          <a:solidFill>
            <a:schemeClr val="lt2"/>
          </a:solidFill>
          <a:ln w="19050" cap="flat" cmpd="sng">
            <a:solidFill>
              <a:schemeClr val="dk2"/>
            </a:solidFill>
            <a:prstDash val="solid"/>
            <a:round/>
            <a:headEnd type="none" w="med" len="med"/>
            <a:tailEnd type="none" w="med" len="med"/>
          </a:ln>
        </p:spPr>
        <p:txBody>
          <a:bodyPr lIns="91425" tIns="91425" rIns="91425" bIns="91425" anchor="ctr" anchorCtr="0">
            <a:noAutofit/>
          </a:bodyPr>
          <a:lstStyle/>
          <a:p>
            <a:pPr marL="0" marR="0" lvl="0" indent="0" algn="l" rtl="0">
              <a:spcBef>
                <a:spcPts val="0"/>
              </a:spcBef>
              <a:spcAft>
                <a:spcPts val="0"/>
              </a:spcAft>
              <a:buClr>
                <a:schemeClr val="dk1"/>
              </a:buClr>
              <a:buSzPct val="25000"/>
              <a:buFont typeface="Arial"/>
              <a:buNone/>
            </a:pPr>
            <a:r>
              <a:rPr lang="en-US" sz="1800" b="0" i="0" u="none" strike="noStrike" cap="none">
                <a:solidFill>
                  <a:schemeClr val="dk1"/>
                </a:solidFill>
                <a:latin typeface="Arial"/>
                <a:ea typeface="Arial"/>
                <a:cs typeface="Arial"/>
                <a:sym typeface="Arial"/>
              </a:rPr>
              <a:t>colonialism</a:t>
            </a:r>
          </a:p>
        </p:txBody>
      </p:sp>
      <p:sp>
        <p:nvSpPr>
          <p:cNvPr id="98" name="Shape 98"/>
          <p:cNvSpPr>
            <a:spLocks noGrp="1"/>
          </p:cNvSpPr>
          <p:nvPr>
            <p:ph type="body" idx="1"/>
          </p:nvPr>
        </p:nvSpPr>
        <p:spPr>
          <a:xfrm>
            <a:off x="2209800" y="2286000"/>
            <a:ext cx="2819400" cy="1600200"/>
          </a:xfrm>
          <a:prstGeom prst="irregularSeal1">
            <a:avLst/>
          </a:prstGeom>
          <a:solidFill>
            <a:srgbClr val="D9D9D9"/>
          </a:solid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marL="0" marR="0" lvl="0" indent="0" algn="l" rtl="0">
              <a:spcBef>
                <a:spcPts val="0"/>
              </a:spcBef>
              <a:spcAft>
                <a:spcPts val="0"/>
              </a:spcAft>
              <a:buClr>
                <a:schemeClr val="dk1"/>
              </a:buClr>
              <a:buSzPct val="25000"/>
              <a:buFont typeface="Arial"/>
              <a:buNone/>
            </a:pPr>
            <a:r>
              <a:rPr lang="en-US" sz="1600" b="0" i="0" u="none" strike="noStrike" cap="none">
                <a:solidFill>
                  <a:schemeClr val="dk1"/>
                </a:solidFill>
                <a:latin typeface="Arial"/>
                <a:ea typeface="Arial"/>
                <a:cs typeface="Arial"/>
                <a:sym typeface="Arial"/>
              </a:rPr>
              <a:t>independence</a:t>
            </a:r>
          </a:p>
        </p:txBody>
      </p:sp>
      <p:sp>
        <p:nvSpPr>
          <p:cNvPr id="99" name="Shape 99"/>
          <p:cNvSpPr txBox="1"/>
          <p:nvPr/>
        </p:nvSpPr>
        <p:spPr>
          <a:xfrm>
            <a:off x="4158575" y="2707950"/>
            <a:ext cx="4067400" cy="501599"/>
          </a:xfrm>
          <a:prstGeom prst="rect">
            <a:avLst/>
          </a:prstGeom>
          <a:noFill/>
          <a:ln>
            <a:noFill/>
          </a:ln>
        </p:spPr>
        <p:txBody>
          <a:bodyPr lIns="91425" tIns="91425" rIns="91425" bIns="91425" anchor="t" anchorCtr="0">
            <a:noAutofit/>
          </a:bodyPr>
          <a:lstStyle/>
          <a:p>
            <a:pPr marL="0" marR="0" lvl="0" indent="0" algn="ctr" rtl="0">
              <a:spcBef>
                <a:spcPts val="0"/>
              </a:spcBef>
              <a:spcAft>
                <a:spcPts val="0"/>
              </a:spcAft>
              <a:buClr>
                <a:schemeClr val="dk1"/>
              </a:buClr>
              <a:buSzPct val="25000"/>
              <a:buFont typeface="Arial"/>
              <a:buNone/>
            </a:pPr>
            <a:r>
              <a:rPr lang="en-US" sz="1800">
                <a:solidFill>
                  <a:schemeClr val="dk1"/>
                </a:solidFill>
              </a:rPr>
              <a:t>p</a:t>
            </a:r>
            <a:r>
              <a:rPr lang="en-US" sz="1800" b="0" i="0" u="none" strike="noStrike" cap="none">
                <a:solidFill>
                  <a:schemeClr val="dk1"/>
                </a:solidFill>
                <a:latin typeface="Arial"/>
                <a:ea typeface="Arial"/>
                <a:cs typeface="Arial"/>
                <a:sym typeface="Arial"/>
              </a:rPr>
              <a:t>ostcolonialism </a:t>
            </a:r>
          </a:p>
        </p:txBody>
      </p:sp>
      <p:sp>
        <p:nvSpPr>
          <p:cNvPr id="100" name="Shape 100"/>
          <p:cNvSpPr txBox="1">
            <a:spLocks noGrp="1"/>
          </p:cNvSpPr>
          <p:nvPr>
            <p:ph type="title"/>
          </p:nvPr>
        </p:nvSpPr>
        <p:spPr>
          <a:xfrm>
            <a:off x="388755" y="172525"/>
            <a:ext cx="8229600" cy="9144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dirty="0"/>
              <a:t>When Does Colonialism Become </a:t>
            </a:r>
            <a:r>
              <a:rPr lang="en-US" sz="4200" dirty="0" err="1"/>
              <a:t>Postcolonialism</a:t>
            </a:r>
            <a:r>
              <a:rPr lang="en-US" sz="4200" dirty="0"/>
              <a:t>? </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04"/>
        <p:cNvGrpSpPr/>
        <p:nvPr/>
      </p:nvGrpSpPr>
      <p:grpSpPr>
        <a:xfrm>
          <a:off x="0" y="0"/>
          <a:ext cx="0" cy="0"/>
          <a:chOff x="0" y="0"/>
          <a:chExt cx="0" cy="0"/>
        </a:xfrm>
      </p:grpSpPr>
      <p:sp>
        <p:nvSpPr>
          <p:cNvPr id="105" name="Shape 105"/>
          <p:cNvSpPr/>
          <p:nvPr/>
        </p:nvSpPr>
        <p:spPr>
          <a:xfrm>
            <a:off x="1175800" y="1519155"/>
            <a:ext cx="2015400" cy="3018599"/>
          </a:xfrm>
          <a:prstGeom prst="wedgeRectCallout">
            <a:avLst>
              <a:gd name="adj1" fmla="val 63514"/>
              <a:gd name="adj2" fmla="val 67888"/>
            </a:avLst>
          </a:prstGeom>
          <a:solidFill>
            <a:schemeClr val="lt2"/>
          </a:solidFill>
          <a:ln w="19050" cap="flat" cmpd="sng">
            <a:solidFill>
              <a:schemeClr val="dk2"/>
            </a:solidFill>
            <a:prstDash val="solid"/>
            <a:round/>
            <a:headEnd type="none" w="med" len="med"/>
            <a:tailEnd type="none" w="med" len="med"/>
          </a:ln>
        </p:spPr>
        <p:txBody>
          <a:bodyPr lIns="91425" tIns="91425" rIns="91425" bIns="91425" anchor="ctr" anchorCtr="0">
            <a:noAutofit/>
          </a:bodyPr>
          <a:lstStyle/>
          <a:p>
            <a:pPr marL="0" marR="0" lvl="0" indent="0" algn="l" rtl="0">
              <a:spcBef>
                <a:spcPts val="0"/>
              </a:spcBef>
              <a:spcAft>
                <a:spcPts val="0"/>
              </a:spcAft>
              <a:buClr>
                <a:schemeClr val="dk1"/>
              </a:buClr>
              <a:buFont typeface="Arial"/>
              <a:buNone/>
            </a:pPr>
            <a:endParaRPr sz="1800" b="0" i="0" u="none" strike="noStrike" cap="none">
              <a:solidFill>
                <a:schemeClr val="dk1"/>
              </a:solidFill>
              <a:latin typeface="Arial"/>
              <a:ea typeface="Arial"/>
              <a:cs typeface="Arial"/>
              <a:sym typeface="Arial"/>
            </a:endParaRPr>
          </a:p>
        </p:txBody>
      </p:sp>
      <p:sp>
        <p:nvSpPr>
          <p:cNvPr id="106" name="Shape 106"/>
          <p:cNvSpPr txBox="1"/>
          <p:nvPr/>
        </p:nvSpPr>
        <p:spPr>
          <a:xfrm>
            <a:off x="1312600" y="1586045"/>
            <a:ext cx="1741800" cy="711300"/>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SzPct val="25000"/>
              <a:buFont typeface="Arial"/>
              <a:buNone/>
            </a:pPr>
            <a:r>
              <a:rPr lang="en-US" sz="1400" b="0" i="0" u="none" strike="noStrike" cap="none" dirty="0">
                <a:solidFill>
                  <a:schemeClr val="dk1"/>
                </a:solidFill>
                <a:latin typeface="Arial"/>
                <a:ea typeface="Arial"/>
                <a:cs typeface="Arial"/>
                <a:sym typeface="Arial"/>
              </a:rPr>
              <a:t>political instability: ousting European powers left a </a:t>
            </a:r>
            <a:r>
              <a:rPr lang="en-US" dirty="0">
                <a:solidFill>
                  <a:schemeClr val="dk1"/>
                </a:solidFill>
              </a:rPr>
              <a:t>vacuum</a:t>
            </a:r>
            <a:r>
              <a:rPr lang="en-US" sz="1400" b="0" i="0" u="none" strike="noStrike" cap="none" dirty="0">
                <a:solidFill>
                  <a:schemeClr val="dk1"/>
                </a:solidFill>
                <a:latin typeface="Arial"/>
                <a:ea typeface="Arial"/>
                <a:cs typeface="Arial"/>
                <a:sym typeface="Arial"/>
              </a:rPr>
              <a:t> that could not be filled by the radical democrats who vied for independence even though their vision for their </a:t>
            </a:r>
            <a:r>
              <a:rPr lang="en-US" sz="1400" b="0" i="0" u="none" strike="noStrike" cap="none" dirty="0" err="1">
                <a:solidFill>
                  <a:schemeClr val="dk1"/>
                </a:solidFill>
                <a:latin typeface="Arial"/>
                <a:ea typeface="Arial"/>
                <a:cs typeface="Arial"/>
                <a:sym typeface="Arial"/>
              </a:rPr>
              <a:t>newfounded</a:t>
            </a:r>
            <a:r>
              <a:rPr lang="en-US" sz="1400" b="0" i="0" u="none" strike="noStrike" cap="none" dirty="0">
                <a:solidFill>
                  <a:schemeClr val="dk1"/>
                </a:solidFill>
                <a:latin typeface="Arial"/>
                <a:ea typeface="Arial"/>
                <a:cs typeface="Arial"/>
                <a:sym typeface="Arial"/>
              </a:rPr>
              <a:t>-nation was not yet concrete</a:t>
            </a:r>
          </a:p>
        </p:txBody>
      </p:sp>
      <p:sp>
        <p:nvSpPr>
          <p:cNvPr id="107" name="Shape 107"/>
          <p:cNvSpPr/>
          <p:nvPr/>
        </p:nvSpPr>
        <p:spPr>
          <a:xfrm>
            <a:off x="3401945" y="3391720"/>
            <a:ext cx="2453100" cy="1221899"/>
          </a:xfrm>
          <a:prstGeom prst="wedgeRectCallout">
            <a:avLst>
              <a:gd name="adj1" fmla="val -23978"/>
              <a:gd name="adj2" fmla="val 70163"/>
            </a:avLst>
          </a:prstGeom>
          <a:solidFill>
            <a:schemeClr val="lt2"/>
          </a:solidFill>
          <a:ln w="19050" cap="flat" cmpd="sng">
            <a:solidFill>
              <a:schemeClr val="dk2"/>
            </a:solidFill>
            <a:prstDash val="solid"/>
            <a:round/>
            <a:headEnd type="none" w="med" len="med"/>
            <a:tailEnd type="none" w="med" len="med"/>
          </a:ln>
        </p:spPr>
        <p:txBody>
          <a:bodyPr lIns="91425" tIns="91425" rIns="91425" bIns="91425" anchor="ctr" anchorCtr="0">
            <a:noAutofit/>
          </a:bodyPr>
          <a:lstStyle/>
          <a:p>
            <a:pPr marL="0" marR="0" lvl="0" indent="0" algn="l" rtl="0">
              <a:spcBef>
                <a:spcPts val="0"/>
              </a:spcBef>
              <a:spcAft>
                <a:spcPts val="0"/>
              </a:spcAft>
              <a:buClr>
                <a:schemeClr val="dk1"/>
              </a:buClr>
              <a:buFont typeface="Arial"/>
              <a:buNone/>
            </a:pPr>
            <a:endParaRPr sz="1800" b="0" i="0" u="none" strike="noStrike" cap="none">
              <a:solidFill>
                <a:schemeClr val="dk1"/>
              </a:solidFill>
              <a:latin typeface="Arial"/>
              <a:ea typeface="Arial"/>
              <a:cs typeface="Arial"/>
              <a:sym typeface="Arial"/>
            </a:endParaRPr>
          </a:p>
        </p:txBody>
      </p:sp>
      <p:sp>
        <p:nvSpPr>
          <p:cNvPr id="108" name="Shape 108"/>
          <p:cNvSpPr txBox="1"/>
          <p:nvPr/>
        </p:nvSpPr>
        <p:spPr>
          <a:xfrm>
            <a:off x="3401945" y="3400245"/>
            <a:ext cx="2646299" cy="711300"/>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SzPct val="25000"/>
              <a:buFont typeface="Arial"/>
              <a:buNone/>
            </a:pPr>
            <a:r>
              <a:rPr lang="en-US" sz="1400" b="0" i="0" u="none" strike="noStrike" cap="none">
                <a:solidFill>
                  <a:schemeClr val="dk1"/>
                </a:solidFill>
                <a:latin typeface="Arial"/>
                <a:ea typeface="Arial"/>
                <a:cs typeface="Arial"/>
                <a:sym typeface="Arial"/>
              </a:rPr>
              <a:t>social quarrels: the politico-economic divisions imposed by the Europeans did not regard cultural differences amongst the different tribes</a:t>
            </a:r>
          </a:p>
        </p:txBody>
      </p:sp>
      <p:sp>
        <p:nvSpPr>
          <p:cNvPr id="109" name="Shape 109"/>
          <p:cNvSpPr/>
          <p:nvPr/>
        </p:nvSpPr>
        <p:spPr>
          <a:xfrm>
            <a:off x="6127250" y="1795645"/>
            <a:ext cx="1741800" cy="2872798"/>
          </a:xfrm>
          <a:prstGeom prst="wedgeRectCallout">
            <a:avLst>
              <a:gd name="adj1" fmla="val -40055"/>
              <a:gd name="adj2" fmla="val 64922"/>
            </a:avLst>
          </a:prstGeom>
          <a:solidFill>
            <a:schemeClr val="lt2"/>
          </a:solidFill>
          <a:ln w="19050" cap="flat" cmpd="sng">
            <a:solidFill>
              <a:schemeClr val="dk2"/>
            </a:solidFill>
            <a:prstDash val="solid"/>
            <a:round/>
            <a:headEnd type="none" w="med" len="med"/>
            <a:tailEnd type="none" w="med" len="med"/>
          </a:ln>
        </p:spPr>
        <p:txBody>
          <a:bodyPr lIns="91425" tIns="91425" rIns="91425" bIns="91425" anchor="ctr" anchorCtr="0">
            <a:noAutofit/>
          </a:bodyPr>
          <a:lstStyle/>
          <a:p>
            <a:pPr marL="0" marR="0" lvl="0" indent="0" algn="l" rtl="0">
              <a:spcBef>
                <a:spcPts val="0"/>
              </a:spcBef>
              <a:spcAft>
                <a:spcPts val="0"/>
              </a:spcAft>
              <a:buClr>
                <a:schemeClr val="dk1"/>
              </a:buClr>
              <a:buFont typeface="Arial"/>
              <a:buNone/>
            </a:pPr>
            <a:endParaRPr sz="1800" b="0" i="0" u="none" strike="noStrike" cap="none">
              <a:solidFill>
                <a:schemeClr val="dk1"/>
              </a:solidFill>
              <a:latin typeface="Arial"/>
              <a:ea typeface="Arial"/>
              <a:cs typeface="Arial"/>
              <a:sym typeface="Arial"/>
            </a:endParaRPr>
          </a:p>
        </p:txBody>
      </p:sp>
      <p:sp>
        <p:nvSpPr>
          <p:cNvPr id="110" name="Shape 110"/>
          <p:cNvSpPr txBox="1"/>
          <p:nvPr/>
        </p:nvSpPr>
        <p:spPr>
          <a:xfrm>
            <a:off x="6232075" y="1724095"/>
            <a:ext cx="1623300" cy="839100"/>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SzPct val="25000"/>
              <a:buFont typeface="Arial"/>
              <a:buNone/>
            </a:pPr>
            <a:r>
              <a:rPr lang="en-US" sz="1400" b="0" i="0" u="none" strike="noStrike" cap="none">
                <a:solidFill>
                  <a:schemeClr val="dk1"/>
                </a:solidFill>
                <a:latin typeface="Arial"/>
                <a:ea typeface="Arial"/>
                <a:cs typeface="Arial"/>
                <a:sym typeface="Arial"/>
              </a:rPr>
              <a:t>lagging economy: the withdrawal of the European powers left an </a:t>
            </a:r>
            <a:r>
              <a:rPr lang="en-US">
                <a:solidFill>
                  <a:schemeClr val="dk1"/>
                </a:solidFill>
              </a:rPr>
              <a:t>unstable </a:t>
            </a:r>
            <a:r>
              <a:rPr lang="en-US" sz="1400" b="0" i="0" u="none" strike="noStrike" cap="none">
                <a:solidFill>
                  <a:schemeClr val="dk1"/>
                </a:solidFill>
                <a:latin typeface="Arial"/>
                <a:ea typeface="Arial"/>
                <a:cs typeface="Arial"/>
                <a:sym typeface="Arial"/>
              </a:rPr>
              <a:t>infrastructure and almost no plan of action that the indigenous people could follow to maintain the same level of productivity</a:t>
            </a:r>
          </a:p>
        </p:txBody>
      </p:sp>
      <p:sp>
        <p:nvSpPr>
          <p:cNvPr id="111" name="Shape 111"/>
          <p:cNvSpPr/>
          <p:nvPr/>
        </p:nvSpPr>
        <p:spPr>
          <a:xfrm>
            <a:off x="2699770" y="4939053"/>
            <a:ext cx="3419872" cy="1167264"/>
          </a:xfrm>
          <a:prstGeom prst="irregularSeal1">
            <a:avLst/>
          </a:prstGeom>
          <a:solidFill>
            <a:schemeClr val="lt2"/>
          </a:solidFill>
          <a:ln w="19050" cap="flat" cmpd="sng">
            <a:solidFill>
              <a:schemeClr val="dk2"/>
            </a:solidFill>
            <a:prstDash val="solid"/>
            <a:round/>
            <a:headEnd type="none" w="med" len="med"/>
            <a:tailEnd type="none" w="med" len="med"/>
          </a:ln>
        </p:spPr>
        <p:txBody>
          <a:bodyPr lIns="91425" tIns="91425" rIns="91425" bIns="91425" anchor="ctr" anchorCtr="0">
            <a:noAutofit/>
          </a:bodyPr>
          <a:lstStyle/>
          <a:p>
            <a:pPr marL="0" marR="0" lvl="0" indent="0" algn="l" rtl="0">
              <a:spcBef>
                <a:spcPts val="0"/>
              </a:spcBef>
              <a:spcAft>
                <a:spcPts val="0"/>
              </a:spcAft>
              <a:buClr>
                <a:schemeClr val="dk1"/>
              </a:buClr>
              <a:buFont typeface="Arial"/>
              <a:buNone/>
            </a:pPr>
            <a:endParaRPr sz="1800" b="0" i="0" u="none" strike="noStrike" cap="none">
              <a:solidFill>
                <a:schemeClr val="dk1"/>
              </a:solidFill>
              <a:latin typeface="Arial"/>
              <a:ea typeface="Arial"/>
              <a:cs typeface="Arial"/>
              <a:sym typeface="Arial"/>
            </a:endParaRPr>
          </a:p>
        </p:txBody>
      </p:sp>
      <p:sp>
        <p:nvSpPr>
          <p:cNvPr id="112" name="Shape 112"/>
          <p:cNvSpPr txBox="1"/>
          <p:nvPr/>
        </p:nvSpPr>
        <p:spPr>
          <a:xfrm>
            <a:off x="3906487" y="5261137"/>
            <a:ext cx="1045800" cy="299399"/>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SzPct val="25000"/>
              <a:buFont typeface="Arial"/>
              <a:buNone/>
            </a:pPr>
            <a:r>
              <a:rPr lang="en-US" sz="1800" b="0" i="0" u="none" strike="noStrike" cap="none" dirty="0">
                <a:solidFill>
                  <a:schemeClr val="dk1"/>
                </a:solidFill>
                <a:latin typeface="Arial"/>
                <a:ea typeface="Arial"/>
                <a:cs typeface="Arial"/>
                <a:sym typeface="Arial"/>
              </a:rPr>
              <a:t>Effects</a:t>
            </a:r>
          </a:p>
        </p:txBody>
      </p:sp>
      <p:sp>
        <p:nvSpPr>
          <p:cNvPr id="113" name="Shape 113"/>
          <p:cNvSpPr txBox="1"/>
          <p:nvPr/>
        </p:nvSpPr>
        <p:spPr>
          <a:xfrm>
            <a:off x="402308" y="436695"/>
            <a:ext cx="8176073" cy="839100"/>
          </a:xfrm>
          <a:prstGeom prst="rect">
            <a:avLst/>
          </a:prstGeom>
          <a:noFill/>
          <a:ln>
            <a:noFill/>
          </a:ln>
        </p:spPr>
        <p:txBody>
          <a:bodyPr lIns="91425" tIns="91425" rIns="91425" bIns="91425" anchor="t" anchorCtr="0">
            <a:noAutofit/>
          </a:bodyPr>
          <a:lstStyle/>
          <a:p>
            <a:pPr lvl="0">
              <a:spcBef>
                <a:spcPts val="0"/>
              </a:spcBef>
              <a:buNone/>
            </a:pPr>
            <a:r>
              <a:rPr lang="en-US" sz="4200" dirty="0">
                <a:solidFill>
                  <a:srgbClr val="EC511C"/>
                </a:solidFill>
                <a:latin typeface="Arial Black"/>
                <a:ea typeface="Arial Black"/>
                <a:cs typeface="Arial Black"/>
                <a:sym typeface="Arial Black"/>
              </a:rPr>
              <a:t>Effects of Colonialism</a:t>
            </a:r>
            <a:r>
              <a:rPr lang="en-US" sz="4200" dirty="0">
                <a:solidFill>
                  <a:srgbClr val="EC511C"/>
                </a:solidFill>
              </a:rPr>
              <a:t> </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17"/>
        <p:cNvGrpSpPr/>
        <p:nvPr/>
      </p:nvGrpSpPr>
      <p:grpSpPr>
        <a:xfrm>
          <a:off x="0" y="0"/>
          <a:ext cx="0" cy="0"/>
          <a:chOff x="0" y="0"/>
          <a:chExt cx="0" cy="0"/>
        </a:xfrm>
      </p:grpSpPr>
      <p:sp>
        <p:nvSpPr>
          <p:cNvPr id="119" name="Shape 119"/>
          <p:cNvSpPr txBox="1">
            <a:spLocks noGrp="1"/>
          </p:cNvSpPr>
          <p:nvPr>
            <p:ph type="body" idx="1"/>
          </p:nvPr>
        </p:nvSpPr>
        <p:spPr>
          <a:xfrm>
            <a:off x="555161" y="2044497"/>
            <a:ext cx="8131639" cy="3869256"/>
          </a:xfrm>
          <a:prstGeom prst="rect">
            <a:avLst/>
          </a:prstGeom>
          <a:noFill/>
          <a:ln>
            <a:noFill/>
          </a:ln>
        </p:spPr>
        <p:txBody>
          <a:bodyPr lIns="91425" tIns="45700" rIns="91425" bIns="45700" anchor="t" anchorCtr="0">
            <a:noAutofit/>
          </a:bodyPr>
          <a:lstStyle/>
          <a:p>
            <a:pPr marR="0" lvl="0" algn="l" rtl="0">
              <a:spcBef>
                <a:spcPts val="1200"/>
              </a:spcBef>
              <a:spcAft>
                <a:spcPts val="0"/>
              </a:spcAft>
              <a:buClr>
                <a:schemeClr val="dk1"/>
              </a:buClr>
              <a:buSzPct val="100000"/>
            </a:pPr>
            <a:r>
              <a:rPr lang="en-US" sz="2200" dirty="0">
                <a:solidFill>
                  <a:schemeClr val="dk1"/>
                </a:solidFill>
              </a:rPr>
              <a:t>The </a:t>
            </a:r>
            <a:r>
              <a:rPr lang="en-US" sz="2200" b="1" i="0" u="none" strike="noStrike" cap="none" dirty="0">
                <a:solidFill>
                  <a:schemeClr val="dk1"/>
                </a:solidFill>
                <a:sym typeface="Arial"/>
              </a:rPr>
              <a:t>dichotomies</a:t>
            </a:r>
            <a:r>
              <a:rPr lang="en-US" sz="2200" b="0" i="0" u="none" strike="noStrike" cap="none" dirty="0">
                <a:solidFill>
                  <a:schemeClr val="dk1"/>
                </a:solidFill>
                <a:sym typeface="Arial"/>
              </a:rPr>
              <a:t> of the </a:t>
            </a:r>
            <a:r>
              <a:rPr lang="en-US" sz="2200" b="1" i="0" u="none" strike="noStrike" cap="none" dirty="0">
                <a:solidFill>
                  <a:schemeClr val="dk1"/>
                </a:solidFill>
                <a:sym typeface="Arial"/>
              </a:rPr>
              <a:t>First World </a:t>
            </a:r>
            <a:r>
              <a:rPr lang="en-US" sz="2200" dirty="0">
                <a:solidFill>
                  <a:schemeClr val="dk1"/>
                </a:solidFill>
              </a:rPr>
              <a:t>and </a:t>
            </a:r>
            <a:r>
              <a:rPr lang="en-US" sz="2200" b="1" i="0" u="none" strike="noStrike" cap="none" dirty="0">
                <a:solidFill>
                  <a:schemeClr val="dk1"/>
                </a:solidFill>
                <a:sym typeface="Arial"/>
              </a:rPr>
              <a:t>Third World</a:t>
            </a:r>
            <a:r>
              <a:rPr lang="en-US" sz="2200" b="0" i="0" u="none" strike="noStrike" cap="none" dirty="0" smtClean="0">
                <a:solidFill>
                  <a:schemeClr val="dk1"/>
                </a:solidFill>
                <a:sym typeface="Arial"/>
              </a:rPr>
              <a:t>,</a:t>
            </a:r>
            <a:br>
              <a:rPr lang="en-US" sz="2200" b="0" i="0" u="none" strike="noStrike" cap="none" dirty="0" smtClean="0">
                <a:solidFill>
                  <a:schemeClr val="dk1"/>
                </a:solidFill>
                <a:sym typeface="Arial"/>
              </a:rPr>
            </a:br>
            <a:r>
              <a:rPr lang="en-US" sz="2200" b="0" i="0" u="none" strike="noStrike" cap="none" dirty="0" smtClean="0">
                <a:solidFill>
                  <a:schemeClr val="dk1"/>
                </a:solidFill>
                <a:sym typeface="Arial"/>
              </a:rPr>
              <a:t>the </a:t>
            </a:r>
            <a:r>
              <a:rPr lang="en-US" sz="2200" b="1" i="0" u="none" strike="noStrike" cap="none" dirty="0">
                <a:solidFill>
                  <a:schemeClr val="dk1"/>
                </a:solidFill>
                <a:sym typeface="Arial"/>
              </a:rPr>
              <a:t>North </a:t>
            </a:r>
            <a:r>
              <a:rPr lang="en-US" sz="2200" i="0" u="none" strike="noStrike" cap="none" dirty="0">
                <a:solidFill>
                  <a:schemeClr val="dk1"/>
                </a:solidFill>
                <a:sym typeface="Arial"/>
              </a:rPr>
              <a:t>and the</a:t>
            </a:r>
            <a:r>
              <a:rPr lang="en-US" sz="2200" b="1" i="0" u="none" strike="noStrike" cap="none" dirty="0">
                <a:solidFill>
                  <a:schemeClr val="dk1"/>
                </a:solidFill>
                <a:sym typeface="Arial"/>
              </a:rPr>
              <a:t> South</a:t>
            </a:r>
            <a:r>
              <a:rPr lang="en-US" sz="2200" b="0" i="0" u="none" strike="noStrike" cap="none" dirty="0">
                <a:solidFill>
                  <a:schemeClr val="dk1"/>
                </a:solidFill>
                <a:sym typeface="Arial"/>
              </a:rPr>
              <a:t>, the </a:t>
            </a:r>
            <a:r>
              <a:rPr lang="en-US" sz="2200" b="1" i="0" u="none" strike="noStrike" cap="none" dirty="0">
                <a:solidFill>
                  <a:schemeClr val="dk1"/>
                </a:solidFill>
                <a:sym typeface="Arial"/>
              </a:rPr>
              <a:t>East</a:t>
            </a:r>
            <a:r>
              <a:rPr lang="en-US" sz="2200" b="0" i="0" u="none" strike="noStrike" cap="none" dirty="0">
                <a:solidFill>
                  <a:schemeClr val="dk1"/>
                </a:solidFill>
                <a:sym typeface="Arial"/>
              </a:rPr>
              <a:t> and </a:t>
            </a:r>
            <a:r>
              <a:rPr lang="en-US" sz="2200" b="1" i="0" u="none" strike="noStrike" cap="none" dirty="0" smtClean="0">
                <a:solidFill>
                  <a:schemeClr val="dk1"/>
                </a:solidFill>
                <a:sym typeface="Arial"/>
              </a:rPr>
              <a:t>West</a:t>
            </a:r>
            <a:r>
              <a:rPr lang="en-US" sz="2200" b="1" dirty="0" smtClean="0">
                <a:solidFill>
                  <a:schemeClr val="dk1"/>
                </a:solidFill>
              </a:rPr>
              <a:t>.</a:t>
            </a:r>
            <a:br>
              <a:rPr lang="en-US" sz="2200" b="1" dirty="0" smtClean="0">
                <a:solidFill>
                  <a:schemeClr val="dk1"/>
                </a:solidFill>
              </a:rPr>
            </a:br>
            <a:r>
              <a:rPr lang="en-US" sz="2200" dirty="0" smtClean="0">
                <a:solidFill>
                  <a:schemeClr val="dk1"/>
                </a:solidFill>
              </a:rPr>
              <a:t>T</a:t>
            </a:r>
            <a:r>
              <a:rPr lang="en-US" sz="2200" b="0" i="0" u="none" strike="noStrike" cap="none" dirty="0" smtClean="0">
                <a:solidFill>
                  <a:schemeClr val="dk1"/>
                </a:solidFill>
                <a:sym typeface="Arial"/>
              </a:rPr>
              <a:t>hese </a:t>
            </a:r>
            <a:r>
              <a:rPr lang="en-US" sz="2200" b="0" i="0" u="none" strike="noStrike" cap="none" dirty="0">
                <a:solidFill>
                  <a:schemeClr val="dk1"/>
                </a:solidFill>
                <a:sym typeface="Arial"/>
              </a:rPr>
              <a:t>dichotomies play out in selecting: </a:t>
            </a:r>
          </a:p>
          <a:p>
            <a:pPr marL="320040" marR="0" lvl="1" indent="-320040" algn="l" rtl="0">
              <a:spcBef>
                <a:spcPts val="600"/>
              </a:spcBef>
              <a:spcAft>
                <a:spcPts val="0"/>
              </a:spcAft>
              <a:buClr>
                <a:srgbClr val="FF6600"/>
              </a:buClr>
              <a:buSzPct val="100000"/>
              <a:buFont typeface="Wingdings" charset="2"/>
              <a:buChar char="§"/>
            </a:pPr>
            <a:r>
              <a:rPr lang="en-US" sz="2200" dirty="0">
                <a:solidFill>
                  <a:schemeClr val="dk1"/>
                </a:solidFill>
              </a:rPr>
              <a:t>W</a:t>
            </a:r>
            <a:r>
              <a:rPr lang="en-US" sz="2200" b="0" i="0" u="none" strike="noStrike" cap="none" dirty="0">
                <a:solidFill>
                  <a:schemeClr val="dk1"/>
                </a:solidFill>
                <a:sym typeface="Arial"/>
              </a:rPr>
              <a:t>ho gets to decide the health agendas</a:t>
            </a:r>
            <a:r>
              <a:rPr lang="en-US" sz="2200" dirty="0">
                <a:solidFill>
                  <a:schemeClr val="dk1"/>
                </a:solidFill>
              </a:rPr>
              <a:t>;</a:t>
            </a:r>
          </a:p>
          <a:p>
            <a:pPr marL="320040" marR="0" lvl="1" indent="-320040" algn="l" rtl="0">
              <a:spcBef>
                <a:spcPts val="600"/>
              </a:spcBef>
              <a:spcAft>
                <a:spcPts val="0"/>
              </a:spcAft>
              <a:buClr>
                <a:srgbClr val="FF6600"/>
              </a:buClr>
              <a:buSzPct val="100000"/>
              <a:buFont typeface="Wingdings" charset="2"/>
              <a:buChar char="§"/>
            </a:pPr>
            <a:r>
              <a:rPr lang="en-US" sz="2200" dirty="0">
                <a:solidFill>
                  <a:schemeClr val="dk1"/>
                </a:solidFill>
              </a:rPr>
              <a:t>W</a:t>
            </a:r>
            <a:r>
              <a:rPr lang="en-US" sz="2200" b="0" i="0" u="none" strike="noStrike" cap="none" dirty="0">
                <a:solidFill>
                  <a:schemeClr val="dk1"/>
                </a:solidFill>
                <a:sym typeface="Arial"/>
              </a:rPr>
              <a:t>ho participates in the communicative </a:t>
            </a:r>
            <a:r>
              <a:rPr lang="en-US" sz="2200" b="0" i="0" u="none" strike="noStrike" cap="none" dirty="0" smtClean="0">
                <a:solidFill>
                  <a:schemeClr val="dk1"/>
                </a:solidFill>
                <a:sym typeface="Arial"/>
              </a:rPr>
              <a:t>processes</a:t>
            </a:r>
            <a:br>
              <a:rPr lang="en-US" sz="2200" b="0" i="0" u="none" strike="noStrike" cap="none" dirty="0" smtClean="0">
                <a:solidFill>
                  <a:schemeClr val="dk1"/>
                </a:solidFill>
                <a:sym typeface="Arial"/>
              </a:rPr>
            </a:br>
            <a:r>
              <a:rPr lang="en-US" sz="2200" b="0" i="0" u="none" strike="noStrike" cap="none" dirty="0" smtClean="0">
                <a:solidFill>
                  <a:schemeClr val="dk1"/>
                </a:solidFill>
                <a:sym typeface="Arial"/>
              </a:rPr>
              <a:t>leading</a:t>
            </a:r>
            <a:r>
              <a:rPr lang="en-US" sz="2200" dirty="0">
                <a:solidFill>
                  <a:schemeClr val="dk1"/>
                </a:solidFill>
              </a:rPr>
              <a:t> </a:t>
            </a:r>
            <a:r>
              <a:rPr lang="en-US" sz="2200" b="0" i="0" u="none" strike="noStrike" cap="none" dirty="0" smtClean="0">
                <a:solidFill>
                  <a:schemeClr val="dk1"/>
                </a:solidFill>
                <a:sym typeface="Arial"/>
              </a:rPr>
              <a:t>up </a:t>
            </a:r>
            <a:r>
              <a:rPr lang="en-US" sz="2200" b="0" i="0" u="none" strike="noStrike" cap="none" dirty="0">
                <a:solidFill>
                  <a:schemeClr val="dk1"/>
                </a:solidFill>
                <a:sym typeface="Arial"/>
              </a:rPr>
              <a:t>to it</a:t>
            </a:r>
            <a:r>
              <a:rPr lang="en-US" sz="2200" dirty="0">
                <a:solidFill>
                  <a:schemeClr val="dk1"/>
                </a:solidFill>
              </a:rPr>
              <a:t>;</a:t>
            </a:r>
          </a:p>
          <a:p>
            <a:pPr marL="320040" marR="0" lvl="1" indent="-320040" algn="l" rtl="0">
              <a:spcBef>
                <a:spcPts val="600"/>
              </a:spcBef>
              <a:spcAft>
                <a:spcPts val="0"/>
              </a:spcAft>
              <a:buClr>
                <a:srgbClr val="FF6600"/>
              </a:buClr>
              <a:buSzPct val="100000"/>
              <a:buFont typeface="Wingdings" charset="2"/>
              <a:buChar char="§"/>
            </a:pPr>
            <a:r>
              <a:rPr lang="en-US" sz="2200" dirty="0">
                <a:solidFill>
                  <a:schemeClr val="dk1"/>
                </a:solidFill>
              </a:rPr>
              <a:t>W</a:t>
            </a:r>
            <a:r>
              <a:rPr lang="en-US" sz="2200" b="0" i="0" u="none" strike="noStrike" cap="none" dirty="0">
                <a:solidFill>
                  <a:schemeClr val="dk1"/>
                </a:solidFill>
                <a:sym typeface="Arial"/>
              </a:rPr>
              <a:t>ho gets to configure the communicative strategies for healthcare interventions. </a:t>
            </a:r>
          </a:p>
          <a:p>
            <a:pPr marR="0" lvl="0" algn="l" rtl="0">
              <a:spcBef>
                <a:spcPts val="1200"/>
              </a:spcBef>
              <a:spcAft>
                <a:spcPts val="0"/>
              </a:spcAft>
              <a:buClr>
                <a:schemeClr val="dk1"/>
              </a:buClr>
              <a:buSzPct val="100000"/>
              <a:buFont typeface="Arial"/>
            </a:pPr>
            <a:r>
              <a:rPr lang="en-US" sz="2200" b="0" i="0" u="none" strike="noStrike" cap="none" dirty="0">
                <a:solidFill>
                  <a:schemeClr val="dk1"/>
                </a:solidFill>
                <a:sym typeface="Arial"/>
              </a:rPr>
              <a:t>The categorization of the South/Third/Underdeveloped as “primitive” helps to maintain the privilege of the North/First/Developed world by creating and fostering conditions of dependence and need. </a:t>
            </a:r>
          </a:p>
          <a:p>
            <a:pPr marR="0" lvl="0" algn="l" rtl="0">
              <a:spcBef>
                <a:spcPts val="1200"/>
              </a:spcBef>
              <a:spcAft>
                <a:spcPts val="0"/>
              </a:spcAft>
              <a:buClr>
                <a:schemeClr val="dk1"/>
              </a:buClr>
              <a:buSzPct val="100000"/>
              <a:buFont typeface="Arial"/>
              <a:buNone/>
            </a:pPr>
            <a:endParaRPr sz="2200" b="0" i="0" u="none" strike="noStrike" cap="none" dirty="0">
              <a:solidFill>
                <a:schemeClr val="dk1"/>
              </a:solidFill>
              <a:sym typeface="Arial"/>
            </a:endParaRPr>
          </a:p>
        </p:txBody>
      </p:sp>
      <p:sp>
        <p:nvSpPr>
          <p:cNvPr id="6" name="Shape 100"/>
          <p:cNvSpPr txBox="1">
            <a:spLocks noGrp="1"/>
          </p:cNvSpPr>
          <p:nvPr>
            <p:ph type="title"/>
          </p:nvPr>
        </p:nvSpPr>
        <p:spPr>
          <a:xfrm>
            <a:off x="388755" y="172525"/>
            <a:ext cx="8229600" cy="9144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dirty="0" err="1" smtClean="0"/>
              <a:t>Postcolonialism</a:t>
            </a:r>
            <a:r>
              <a:rPr lang="en-US" sz="4200" dirty="0" smtClean="0"/>
              <a:t>:</a:t>
            </a:r>
            <a:br>
              <a:rPr lang="en-US" sz="4200" dirty="0" smtClean="0"/>
            </a:br>
            <a:r>
              <a:rPr lang="en-US" sz="4200" dirty="0" smtClean="0"/>
              <a:t>Theory and Health</a:t>
            </a:r>
            <a:endParaRPr lang="en-US" sz="4200"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24"/>
        <p:cNvGrpSpPr/>
        <p:nvPr/>
      </p:nvGrpSpPr>
      <p:grpSpPr>
        <a:xfrm>
          <a:off x="0" y="0"/>
          <a:ext cx="0" cy="0"/>
          <a:chOff x="0" y="0"/>
          <a:chExt cx="0" cy="0"/>
        </a:xfrm>
      </p:grpSpPr>
      <p:sp>
        <p:nvSpPr>
          <p:cNvPr id="5" name="Shape 113"/>
          <p:cNvSpPr txBox="1"/>
          <p:nvPr/>
        </p:nvSpPr>
        <p:spPr>
          <a:xfrm>
            <a:off x="402308" y="436695"/>
            <a:ext cx="8176073" cy="839100"/>
          </a:xfrm>
          <a:prstGeom prst="rect">
            <a:avLst/>
          </a:prstGeom>
          <a:noFill/>
          <a:ln>
            <a:noFill/>
          </a:ln>
        </p:spPr>
        <p:txBody>
          <a:bodyPr lIns="91425" tIns="91425" rIns="91425" bIns="91425" anchor="t" anchorCtr="0">
            <a:noAutofit/>
          </a:bodyPr>
          <a:lstStyle/>
          <a:p>
            <a:pPr lvl="0">
              <a:spcBef>
                <a:spcPts val="0"/>
              </a:spcBef>
              <a:buNone/>
            </a:pPr>
            <a:r>
              <a:rPr lang="en-US" sz="4200" dirty="0" smtClean="0">
                <a:solidFill>
                  <a:srgbClr val="EC511C"/>
                </a:solidFill>
                <a:latin typeface="Arial Black"/>
                <a:ea typeface="Arial Black"/>
                <a:cs typeface="Arial Black"/>
                <a:sym typeface="Arial Black"/>
              </a:rPr>
              <a:t>Postcolonial Impacts on Many Scales</a:t>
            </a:r>
            <a:endParaRPr lang="en-US" sz="4200" dirty="0">
              <a:solidFill>
                <a:srgbClr val="EC511C"/>
              </a:solidFill>
            </a:endParaRPr>
          </a:p>
        </p:txBody>
      </p:sp>
      <p:pic>
        <p:nvPicPr>
          <p:cNvPr id="3" name="Picture 2" descr="Postcolonial-Impacts-graphic.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9608" y="2006788"/>
            <a:ext cx="8411492" cy="4252477"/>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Countdown_to_Zero_Template-2">
  <a:themeElements>
    <a:clrScheme name="Default Design 1">
      <a:dk1>
        <a:srgbClr val="000000"/>
      </a:dk1>
      <a:lt1>
        <a:srgbClr val="FFFFFF"/>
      </a:lt1>
      <a:dk2>
        <a:srgbClr val="000000"/>
      </a:dk2>
      <a:lt2>
        <a:srgbClr val="808080"/>
      </a:lt2>
      <a:accent1>
        <a:srgbClr val="FF9933"/>
      </a:accent1>
      <a:accent2>
        <a:srgbClr val="DBA215"/>
      </a:accent2>
      <a:accent3>
        <a:srgbClr val="FFFFFF"/>
      </a:accent3>
      <a:accent4>
        <a:srgbClr val="000000"/>
      </a:accent4>
      <a:accent5>
        <a:srgbClr val="FFCAAD"/>
      </a:accent5>
      <a:accent6>
        <a:srgbClr val="C69212"/>
      </a:accent6>
      <a:hlink>
        <a:srgbClr val="0066CC"/>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TotalTime>
  <Words>2932</Words>
  <Application>Microsoft Macintosh PowerPoint</Application>
  <PresentationFormat>On-screen Show (4:3)</PresentationFormat>
  <Paragraphs>163</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Countdown_to_Zero_Template-2</vt:lpstr>
      <vt:lpstr>Postcolonial Theory</vt:lpstr>
      <vt:lpstr>Video: The Scramble For Africa </vt:lpstr>
      <vt:lpstr>Colonialism: Africa </vt:lpstr>
      <vt:lpstr>Beliefs That Facilitated Colonial Policies</vt:lpstr>
      <vt:lpstr>Postcolonial Theory</vt:lpstr>
      <vt:lpstr>When Does Colonialism Become Postcolonialism? </vt:lpstr>
      <vt:lpstr>PowerPoint Presentation</vt:lpstr>
      <vt:lpstr>Postcolonialism: Theory and Health</vt:lpstr>
      <vt:lpstr>PowerPoint Presentation</vt:lpstr>
      <vt:lpstr>Postcolonialism and Health</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Postcolonial Theory</dc:title>
  <cp:lastModifiedBy>Jacklyn Lacey</cp:lastModifiedBy>
  <cp:revision>9</cp:revision>
  <dcterms:modified xsi:type="dcterms:W3CDTF">2016-10-31T19:45:37Z</dcterms:modified>
</cp:coreProperties>
</file>